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457" r:id="rId3"/>
    <p:sldId id="477" r:id="rId5"/>
    <p:sldId id="478" r:id="rId6"/>
    <p:sldId id="479" r:id="rId7"/>
    <p:sldId id="480" r:id="rId8"/>
    <p:sldId id="481" r:id="rId9"/>
    <p:sldId id="482" r:id="rId10"/>
    <p:sldId id="483" r:id="rId11"/>
    <p:sldId id="484" r:id="rId12"/>
    <p:sldId id="485" r:id="rId13"/>
    <p:sldId id="486" r:id="rId14"/>
    <p:sldId id="487" r:id="rId15"/>
  </p:sldIdLst>
  <p:sldSz cx="9144000" cy="6858000" type="screen4x3"/>
  <p:notesSz cx="6858000" cy="9144000"/>
  <p:defaultTextStyle>
    <a:defPPr>
      <a:defRPr lang="zh-CN"/>
    </a:defPPr>
    <a:lvl1pPr marL="0" lvl="0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800" kern="1200" baseline="0">
        <a:solidFill>
          <a:schemeClr val="tx1"/>
        </a:solidFill>
      </a:defRPr>
    </a:lvl1pPr>
    <a:lvl2pPr marL="457200" lvl="1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800" kern="1200" baseline="0">
        <a:solidFill>
          <a:schemeClr val="tx1"/>
        </a:solidFill>
      </a:defRPr>
    </a:lvl2pPr>
    <a:lvl3pPr marL="914400" lvl="2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800" kern="1200" baseline="0">
        <a:solidFill>
          <a:schemeClr val="tx1"/>
        </a:solidFill>
      </a:defRPr>
    </a:lvl3pPr>
    <a:lvl4pPr marL="1371600" lvl="3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800" kern="1200" baseline="0">
        <a:solidFill>
          <a:schemeClr val="tx1"/>
        </a:solidFill>
      </a:defRPr>
    </a:lvl4pPr>
    <a:lvl5pPr marL="1828800" lvl="4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800" kern="1200" baseline="0">
        <a:solidFill>
          <a:schemeClr val="tx1"/>
        </a:solidFill>
      </a:defRPr>
    </a:lvl5pPr>
    <a:lvl6pPr marL="2286000" lvl="5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800" kern="1200" baseline="0">
        <a:solidFill>
          <a:schemeClr val="tx1"/>
        </a:solidFill>
      </a:defRPr>
    </a:lvl6pPr>
    <a:lvl7pPr marL="2743200" lvl="6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800" kern="1200" baseline="0">
        <a:solidFill>
          <a:schemeClr val="tx1"/>
        </a:solidFill>
      </a:defRPr>
    </a:lvl7pPr>
    <a:lvl8pPr marL="3200400" lvl="7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800" kern="1200" baseline="0">
        <a:solidFill>
          <a:schemeClr val="tx1"/>
        </a:solidFill>
      </a:defRPr>
    </a:lvl8pPr>
    <a:lvl9pPr marL="3657600" lvl="8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800" kern="1200" baseline="0">
        <a:solidFill>
          <a:schemeClr val="tx1"/>
        </a:solidFill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srgbClr val="FF0000"/>
    </p:penClr>
    <p:extLst>
      <p:ext uri="{2FDB2607-1784-4EEB-B798-7EB5836EED8A}">
        <p14:showMediaCtrls xmlns:p14="http://schemas.microsoft.com/office/powerpoint/2010/main" val="1"/>
      </p:ext>
    </p:extLst>
  </p:showPr>
  <p:clrMru>
    <a:srgbClr val="9900CC"/>
    <a:srgbClr val="00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 showGuides="1">
      <p:cViewPr varScale="1">
        <p:scale>
          <a:sx n="83" d="100"/>
          <a:sy n="83" d="100"/>
        </p:scale>
        <p:origin x="-1170" y="-90"/>
      </p:cViewPr>
      <p:guideLst>
        <p:guide orient="horz" pos="2045"/>
        <p:guide pos="2759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4" cy="72004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8" Type="http://schemas.openxmlformats.org/officeDocument/2006/relationships/tableStyles" Target="tableStyles.xml"/><Relationship Id="rId17" Type="http://schemas.openxmlformats.org/officeDocument/2006/relationships/viewProps" Target="viewProps.xml"/><Relationship Id="rId16" Type="http://schemas.openxmlformats.org/officeDocument/2006/relationships/presProps" Target="presProps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vert="horz"/>
          <a:lstStyle/>
          <a:p>
            <a:pPr lvl="0" algn="l" fontAlgn="base"/>
            <a:endParaRPr sz="1200" strike="noStrike" noProof="1">
              <a:latin typeface="Aharoni" panose="02010803020104030203" charset="0"/>
              <a:ea typeface="宋体" panose="02010600030101010101" pitchFamily="2" charset="-122"/>
            </a:endParaRPr>
          </a:p>
        </p:txBody>
      </p:sp>
      <p:sp>
        <p:nvSpPr>
          <p:cNvPr id="2051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vert="horz"/>
          <a:lstStyle/>
          <a:p>
            <a:pPr lvl="0" algn="r" fontAlgn="base"/>
            <a:endParaRPr sz="1200" strike="noStrike" noProof="1">
              <a:latin typeface="Aharoni" panose="02010803020104030203" charset="0"/>
              <a:ea typeface="宋体" panose="02010600030101010101" pitchFamily="2" charset="-122"/>
            </a:endParaRPr>
          </a:p>
        </p:txBody>
      </p:sp>
      <p:sp>
        <p:nvSpPr>
          <p:cNvPr id="2052" name="幻灯片图像占位符 3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9525">
            <a:noFill/>
          </a:ln>
        </p:spPr>
      </p:sp>
      <p:sp>
        <p:nvSpPr>
          <p:cNvPr id="2053" name="备注占位符 4"/>
          <p:cNvSpPr>
            <a:spLocks noGrp="1" noRot="1" noChangeAspect="1"/>
          </p:cNvSpPr>
          <p:nvPr/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 indent="0"/>
            <a:r>
              <a:rPr lang="zh-CN" altLang="en-US" dirty="0">
                <a:ea typeface="Arial" panose="020B0604020202020204" pitchFamily="34" charset="0"/>
              </a:rPr>
              <a:t>单击此处编辑母版文本样式</a:t>
            </a:r>
            <a:endParaRPr lang="zh-CN" altLang="en-US" dirty="0">
              <a:ea typeface="Arial" panose="020B0604020202020204" pitchFamily="34" charset="0"/>
            </a:endParaRPr>
          </a:p>
          <a:p>
            <a:pPr lvl="1" indent="0"/>
            <a:r>
              <a:rPr lang="zh-CN" altLang="en-US" dirty="0">
                <a:ea typeface="Arial" panose="020B0604020202020204" pitchFamily="34" charset="0"/>
              </a:rPr>
              <a:t>第二级</a:t>
            </a:r>
            <a:endParaRPr lang="zh-CN" altLang="en-US" dirty="0">
              <a:ea typeface="Arial" panose="020B0604020202020204" pitchFamily="34" charset="0"/>
            </a:endParaRPr>
          </a:p>
          <a:p>
            <a:pPr lvl="2" indent="0"/>
            <a:r>
              <a:rPr lang="zh-CN" altLang="en-US" dirty="0">
                <a:ea typeface="Arial" panose="020B0604020202020204" pitchFamily="34" charset="0"/>
              </a:rPr>
              <a:t>第三级</a:t>
            </a:r>
            <a:endParaRPr lang="zh-CN" altLang="en-US" dirty="0">
              <a:ea typeface="Arial" panose="020B0604020202020204" pitchFamily="34" charset="0"/>
            </a:endParaRPr>
          </a:p>
          <a:p>
            <a:pPr lvl="3" indent="0"/>
            <a:r>
              <a:rPr lang="zh-CN" altLang="en-US" dirty="0">
                <a:ea typeface="Arial" panose="020B0604020202020204" pitchFamily="34" charset="0"/>
              </a:rPr>
              <a:t>第四级</a:t>
            </a:r>
            <a:endParaRPr lang="zh-CN" altLang="en-US" dirty="0">
              <a:ea typeface="Arial" panose="020B0604020202020204" pitchFamily="34" charset="0"/>
            </a:endParaRPr>
          </a:p>
          <a:p>
            <a:pPr lvl="4" indent="0"/>
            <a:r>
              <a:rPr lang="zh-CN" altLang="en-US" dirty="0">
                <a:ea typeface="Arial" panose="020B0604020202020204" pitchFamily="34" charset="0"/>
              </a:rPr>
              <a:t>第五级</a:t>
            </a:r>
            <a:endParaRPr lang="zh-CN" altLang="en-US" dirty="0">
              <a:ea typeface="Arial" panose="020B0604020202020204" pitchFamily="34" charset="0"/>
            </a:endParaRPr>
          </a:p>
        </p:txBody>
      </p:sp>
      <p:sp>
        <p:nvSpPr>
          <p:cNvPr id="2054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vert="horz" anchor="b"/>
          <a:lstStyle/>
          <a:p>
            <a:pPr lvl="0" algn="l" fontAlgn="base"/>
            <a:endParaRPr sz="1200" strike="noStrike" noProof="1">
              <a:latin typeface="Aharoni" panose="02010803020104030203" charset="0"/>
              <a:ea typeface="宋体" panose="02010600030101010101" pitchFamily="2" charset="-122"/>
            </a:endParaRPr>
          </a:p>
        </p:txBody>
      </p:sp>
      <p:sp>
        <p:nvSpPr>
          <p:cNvPr id="2055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vert="horz" anchor="b"/>
          <a:lstStyle/>
          <a:p>
            <a:pPr lvl="0" algn="r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strike="noStrike" noProof="1">
              <a:latin typeface="Aharoni" panose="02010803020104030203" charset="0"/>
              <a:ea typeface="宋体" panose="02010600030101010101" pitchFamily="2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lvl="0" defTabSz="0" fontAlgn="base">
      <a:defRPr sz="1200" kern="1200"/>
    </a:lvl1pPr>
    <a:lvl2pPr marL="0" lvl="1" indent="0" defTabSz="0" fontAlgn="base">
      <a:defRPr sz="1200" kern="1200"/>
    </a:lvl2pPr>
    <a:lvl3pPr marL="0" lvl="2" indent="0" defTabSz="0" fontAlgn="base">
      <a:defRPr sz="1200" kern="1200"/>
    </a:lvl3pPr>
    <a:lvl4pPr marL="0" lvl="3" indent="0" defTabSz="0" fontAlgn="base">
      <a:defRPr sz="1200" kern="1200"/>
    </a:lvl4pPr>
    <a:lvl5pPr marL="0" lvl="4" indent="0" defTabSz="0" fontAlgn="base">
      <a:defRPr sz="1200" kern="1200"/>
    </a:lvl5pPr>
    <a:lvl6pPr marL="2286000" lvl="5" indent="0" defTabSz="0" fontAlgn="base">
      <a:defRPr sz="1200" kern="1200"/>
    </a:lvl6pPr>
    <a:lvl7pPr marL="2743200" lvl="6" indent="0" defTabSz="0" fontAlgn="base">
      <a:defRPr sz="1200" kern="1200"/>
    </a:lvl7pPr>
    <a:lvl8pPr marL="3200400" lvl="7" indent="0" defTabSz="0" fontAlgn="base">
      <a:defRPr sz="1200" kern="1200"/>
    </a:lvl8pPr>
    <a:lvl9pPr marL="3657600" lvl="8" indent="0" defTabSz="0" fontAlgn="base">
      <a:defRPr sz="1200" kern="1200"/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098" name="灯片编号占位符 2"/>
          <p:cNvSpPr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/>
          <a:p>
            <a:pPr lvl="0" indent="0" algn="r"/>
            <a:fld id="{9A0DB2DC-4C9A-4742-B13C-FB6460FD3503}" type="slidenum">
              <a:rPr lang="zh-CN" altLang="en-US" dirty="0">
                <a:ea typeface="宋体" panose="02010600030101010101" pitchFamily="2" charset="-122"/>
              </a:rPr>
            </a:fld>
            <a:endParaRPr lang="zh-CN" altLang="en-US" sz="1200" dirty="0">
              <a:latin typeface="Aharoni" panose="02010803020104030203" charset="0"/>
              <a:ea typeface="宋体" panose="02010600030101010101" pitchFamily="2" charset="-122"/>
            </a:endParaRPr>
          </a:p>
        </p:txBody>
      </p:sp>
      <p:sp>
        <p:nvSpPr>
          <p:cNvPr id="4099" name="文本占位符 3"/>
          <p:cNvSpPr>
            <a:spLocks noGrp="1"/>
          </p:cNvSpPr>
          <p:nvPr>
            <p:ph type="body" sz="quarter"/>
          </p:nvPr>
        </p:nvSpPr>
        <p:spPr>
          <a:xfrm>
            <a:off x="661988" y="3932238"/>
            <a:ext cx="5295900" cy="3216275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/>
          <a:p>
            <a:pPr lvl="0"/>
            <a:endParaRPr lang="zh-CN" altLang="en-US">
              <a:ea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5293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9841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29841" y="2505075"/>
            <a:ext cx="3868340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hf sldNum="0"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/>
      <p:sp>
        <p:nvSpPr>
          <p:cNvPr id="1026" name="Rectang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/>
          </a:ln>
        </p:spPr>
        <p:txBody>
          <a:bodyPr anchor="ctr"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27" name="Rectangle 3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/>
          </a:ln>
        </p:spPr>
        <p:txBody>
          <a:bodyPr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1028" name="Rectangle 4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/>
          </a:ln>
        </p:spPr>
        <p:txBody>
          <a:bodyPr/>
          <a:lstStyle>
            <a:lvl1pPr>
              <a:defRPr sz="1400"/>
            </a:lvl1pPr>
          </a:lstStyle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1029" name="Rectangle 5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/>
          </a:ln>
        </p:spPr>
        <p:txBody>
          <a:bodyPr/>
          <a:lstStyle>
            <a:lvl1pPr algn="ctr">
              <a:defRPr sz="1400"/>
            </a:lvl1pPr>
          </a:lstStyle>
          <a:p>
            <a:pPr lvl="0" eaLnBrk="1" hangingPunct="1"/>
            <a:endParaRPr lang="zh-CN" altLang="en-US" dirty="0"/>
          </a:p>
        </p:txBody>
      </p:sp>
      <p:sp>
        <p:nvSpPr>
          <p:cNvPr id="1030" name="Rectangle 6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/>
          </a:ln>
        </p:spPr>
        <p:txBody>
          <a:bodyPr/>
          <a:lstStyle>
            <a:lvl1pPr algn="r">
              <a:defRPr sz="1400"/>
            </a:lvl1pPr>
          </a:lstStyle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marL="0" lvl="0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har char="–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1.png"/></Relationships>
</file>

<file path=ppt/slides/_rels/slide2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5.jpeg"/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7.png"/><Relationship Id="rId3" Type="http://schemas.microsoft.com/office/2007/relationships/media" Target="file:///F:\&#35838;&#20214;\&#12298;&#35299;&#35835;&#12299;&#25945;&#24072;&#29992;&#20070;\&#20864;&#25945;\&#19971;&#19979;\&#12298;&#35299;&#35835;&#12299;&#20864;&#25945;&#33521;&#35821;&#19971;&#19979;ppt\&#20864;&#25945;&#33521;&#35821;&#19971;&#24180;&#32423;&#19979;&#20876;&#31532;&#20108;&#21333;&#20803;\&#20864;&#25945;&#33521;&#35821;&#19971;&#24180;&#32423;&#19979;&#20876;&#31532;&#20108;&#21333;&#20803;&#31532;&#22235;&#35838;&#26102;\U2_Lesson%2010%20Music%20and%20Dance.mp3" TargetMode="External"/><Relationship Id="rId2" Type="http://schemas.openxmlformats.org/officeDocument/2006/relationships/audio" Target="file:///F:\&#35838;&#20214;\&#12298;&#35299;&#35835;&#12299;&#25945;&#24072;&#29992;&#20070;\&#20864;&#25945;\&#19971;&#19979;\&#12298;&#35299;&#35835;&#12299;&#20864;&#25945;&#33521;&#35821;&#19971;&#19979;ppt\&#20864;&#25945;&#33521;&#35821;&#19971;&#24180;&#32423;&#19979;&#20876;&#31532;&#20108;&#21333;&#20803;\&#20864;&#25945;&#33521;&#35821;&#19971;&#24180;&#32423;&#19979;&#20876;&#31532;&#20108;&#21333;&#20803;&#31532;&#22235;&#35838;&#26102;\U2_Lesson%2010%20Music%20and%20Dance.mp3" TargetMode="External"/><Relationship Id="rId1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5"/>
          <p:cNvSpPr/>
          <p:nvPr/>
        </p:nvSpPr>
        <p:spPr>
          <a:xfrm>
            <a:off x="20638" y="4652963"/>
            <a:ext cx="9210675" cy="1177925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/>
          <a:p>
            <a:pPr lvl="0" indent="0" algn="ctr"/>
            <a:r>
              <a:rPr sz="3600" b="1" i="1" dirty="0">
                <a:solidFill>
                  <a:srgbClr val="0000CC"/>
                </a:solidFill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Lesson 10  Music and Dance</a:t>
            </a:r>
            <a:endParaRPr sz="3600" b="1" i="1" dirty="0">
              <a:solidFill>
                <a:srgbClr val="0000CC"/>
              </a:solidFill>
              <a:latin typeface="Times New Roman" panose="02020603050405020304" pitchFamily="2" charset="0"/>
              <a:ea typeface="宋体" panose="02010600030101010101" pitchFamily="2" charset="-122"/>
              <a:sym typeface="Times New Roman" panose="02020603050405020304" pitchFamily="2" charset="0"/>
            </a:endParaRPr>
          </a:p>
        </p:txBody>
      </p:sp>
      <p:sp>
        <p:nvSpPr>
          <p:cNvPr id="3075" name="文本框 99"/>
          <p:cNvSpPr/>
          <p:nvPr/>
        </p:nvSpPr>
        <p:spPr>
          <a:xfrm>
            <a:off x="684213" y="693738"/>
            <a:ext cx="7883525" cy="76200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 indent="0" algn="ctr"/>
            <a:r>
              <a:rPr lang="zh-CN" altLang="en-US" sz="4400" b="1">
                <a:solidFill>
                  <a:srgbClr val="FF0000"/>
                </a:solidFill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Unit 2　It</a:t>
            </a:r>
            <a:r>
              <a:rPr lang="en-US" altLang="zh-CN" sz="4400" b="1">
                <a:solidFill>
                  <a:srgbClr val="FF0000"/>
                </a:solidFill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’</a:t>
            </a:r>
            <a:r>
              <a:rPr lang="zh-CN" altLang="en-US" sz="4400" b="1">
                <a:solidFill>
                  <a:srgbClr val="FF0000"/>
                </a:solidFill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s Show Time!</a:t>
            </a:r>
            <a:endParaRPr lang="zh-CN" altLang="en-US" sz="4400" b="1">
              <a:solidFill>
                <a:srgbClr val="FF0000"/>
              </a:solidFill>
              <a:latin typeface="Times New Roman" panose="02020603050405020304" pitchFamily="2" charset="0"/>
              <a:ea typeface="宋体" panose="02010600030101010101" pitchFamily="2" charset="-122"/>
              <a:sym typeface="Times New Roman" panose="02020603050405020304" pitchFamily="2" charset="0"/>
            </a:endParaRPr>
          </a:p>
        </p:txBody>
      </p:sp>
      <p:pic>
        <p:nvPicPr>
          <p:cNvPr id="2" name="图片 2" descr="t01022982f6f4062ec4[1]"/>
          <p:cNvPicPr>
            <a:picLocks noChangeAspect="1"/>
          </p:cNvPicPr>
          <p:nvPr/>
        </p:nvPicPr>
        <p:blipFill>
          <a:blip r:embed="rId1" cstate="print"/>
          <a:srcRect l="-195" t="12227" r="-182" b="9831"/>
          <a:stretch>
            <a:fillRect/>
          </a:stretch>
        </p:blipFill>
        <p:spPr>
          <a:xfrm>
            <a:off x="2124075" y="1839913"/>
            <a:ext cx="4895850" cy="28130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" name="矩形 4"/>
          <p:cNvSpPr/>
          <p:nvPr/>
        </p:nvSpPr>
        <p:spPr>
          <a:xfrm>
            <a:off x="0" y="142852"/>
            <a:ext cx="642938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zh-CN" altLang="en-US" sz="24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七年级英语</a:t>
            </a:r>
            <a:r>
              <a:rPr lang="en-US" altLang="zh-CN" sz="24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·</a:t>
            </a:r>
            <a:r>
              <a:rPr lang="zh-CN" altLang="en-US" sz="24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下    新课标 </a:t>
            </a:r>
            <a:r>
              <a:rPr lang="en-US" altLang="zh-CN" sz="24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[</a:t>
            </a:r>
            <a:r>
              <a:rPr lang="zh-CN" altLang="en-US" sz="24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冀教</a:t>
            </a:r>
            <a:r>
              <a:rPr lang="en-US" altLang="zh-CN" sz="24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]</a:t>
            </a:r>
            <a:endParaRPr lang="zh-CN" altLang="en-US" sz="24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9" presetClass="entr" presetSubtype="0" accel="10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" grpId="0" bldLvl="0"/>
      <p:bldP spid="3074" grpId="1" bldLvl="0"/>
      <p:bldP spid="3075" grpId="0" bldLvl="0"/>
      <p:bldP spid="3075" grpId="1" bldLvl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ext Box 123"/>
          <p:cNvSpPr txBox="1"/>
          <p:nvPr/>
        </p:nvSpPr>
        <p:spPr>
          <a:xfrm>
            <a:off x="755650" y="728980"/>
            <a:ext cx="7920038" cy="1371600"/>
          </a:xfrm>
          <a:prstGeom prst="rect">
            <a:avLst/>
          </a:prstGeom>
          <a:noFill/>
          <a:ln w="12700">
            <a:noFill/>
          </a:ln>
        </p:spPr>
        <p:txBody>
          <a:bodyPr>
            <a:spAutoFit/>
          </a:bodyPr>
          <a:lstStyle/>
          <a:p>
            <a:pPr lvl="0">
              <a:spcBef>
                <a:spcPct val="50000"/>
              </a:spcBef>
            </a:pPr>
            <a:r>
              <a:rPr lang="en-US" altLang="zh-CN" sz="2800" b="1">
                <a:solidFill>
                  <a:srgbClr val="9900CC"/>
                </a:solidFill>
                <a:latin typeface="Times New Roman" panose="02020603050405020304" pitchFamily="2" charset="0"/>
                <a:ea typeface="宋体" panose="02010600030101010101" pitchFamily="2" charset="-122"/>
                <a:cs typeface="+mn-ea"/>
              </a:rPr>
              <a:t>Work in pairs. What are you good at? Can you sing or dance? Can you draw or play an instrument? </a:t>
            </a:r>
            <a:endParaRPr lang="en-US" altLang="zh-CN" sz="3000" b="1">
              <a:solidFill>
                <a:srgbClr val="0000FF"/>
              </a:solidFill>
              <a:latin typeface="Times New Roman" panose="02020603050405020304" pitchFamily="2" charset="0"/>
              <a:ea typeface="宋体" panose="02010600030101010101" pitchFamily="2" charset="-122"/>
            </a:endParaRPr>
          </a:p>
        </p:txBody>
      </p:sp>
      <p:sp>
        <p:nvSpPr>
          <p:cNvPr id="23555" name="椭圆 23554"/>
          <p:cNvSpPr/>
          <p:nvPr/>
        </p:nvSpPr>
        <p:spPr>
          <a:xfrm>
            <a:off x="-36512" y="333375"/>
            <a:ext cx="684212" cy="576263"/>
          </a:xfrm>
          <a:prstGeom prst="ellipse">
            <a:avLst/>
          </a:prstGeom>
          <a:noFill/>
          <a:ln w="9525">
            <a:noFill/>
          </a:ln>
        </p:spPr>
        <p:txBody>
          <a:bodyPr wrap="none" anchor="ctr"/>
          <a:lstStyle/>
          <a:p>
            <a:pPr lvl="0" algn="ctr">
              <a:buClr>
                <a:srgbClr val="000000"/>
              </a:buClr>
            </a:pPr>
            <a:r>
              <a:rPr lang="en-US" altLang="zh-CN" sz="3200" b="1">
                <a:solidFill>
                  <a:schemeClr val="bg2"/>
                </a:solidFill>
                <a:latin typeface="Times New Roman" panose="02020603050405020304" pitchFamily="2" charset="0"/>
                <a:ea typeface="宋体" panose="02010600030101010101" pitchFamily="2" charset="-122"/>
              </a:rPr>
              <a:t>4</a:t>
            </a:r>
            <a:endParaRPr lang="en-US" altLang="zh-CN" sz="3200" b="1">
              <a:solidFill>
                <a:schemeClr val="bg2"/>
              </a:solidFill>
              <a:latin typeface="Times New Roman" panose="02020603050405020304" pitchFamily="2" charset="0"/>
              <a:ea typeface="宋体" panose="02010600030101010101" pitchFamily="2" charset="-122"/>
            </a:endParaRPr>
          </a:p>
        </p:txBody>
      </p:sp>
      <p:sp>
        <p:nvSpPr>
          <p:cNvPr id="23556" name="Rectangle 4"/>
          <p:cNvSpPr/>
          <p:nvPr/>
        </p:nvSpPr>
        <p:spPr>
          <a:xfrm>
            <a:off x="647383" y="2261235"/>
            <a:ext cx="7848600" cy="1657350"/>
          </a:xfrm>
          <a:prstGeom prst="rect">
            <a:avLst/>
          </a:prstGeom>
          <a:noFill/>
          <a:ln w="12700">
            <a:noFill/>
          </a:ln>
        </p:spPr>
        <p:txBody>
          <a:bodyPr/>
          <a:lstStyle>
            <a:lvl1pPr marL="342900" lvl="0" indent="-342900" algn="l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•"/>
              <a:defRPr sz="32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lvl="1" indent="-285750" algn="l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–"/>
              <a:defRPr sz="2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lvl="2" indent="-228600" algn="l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lvl="3" indent="-228600" algn="l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–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lvl="4" indent="-228600" algn="l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»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>
              <a:spcBef>
                <a:spcPct val="0"/>
              </a:spcBef>
            </a:pPr>
            <a:r>
              <a:rPr lang="en-US" altLang="zh-CN" sz="2800" b="1" i="1">
                <a:solidFill>
                  <a:srgbClr val="FF0000"/>
                </a:solidFill>
                <a:latin typeface="Times New Roman" panose="02020603050405020304" pitchFamily="2" charset="0"/>
              </a:rPr>
              <a:t>Task tips:</a:t>
            </a:r>
            <a:r>
              <a:rPr lang="en-US" altLang="zh-CN" sz="2800" b="1">
                <a:latin typeface="Times New Roman" panose="02020603050405020304" pitchFamily="2" charset="0"/>
              </a:rPr>
              <a:t> What is your talent? When did you start to develop this talent? Where or how do you practice your talent?</a:t>
            </a:r>
            <a:endParaRPr lang="en-US" altLang="zh-CN" sz="2800" b="1">
              <a:latin typeface="Times New Roman" panose="02020603050405020304" pitchFamily="2" charset="0"/>
            </a:endParaRPr>
          </a:p>
        </p:txBody>
      </p:sp>
      <p:sp>
        <p:nvSpPr>
          <p:cNvPr id="23557" name="Rectangle 4"/>
          <p:cNvSpPr/>
          <p:nvPr/>
        </p:nvSpPr>
        <p:spPr>
          <a:xfrm>
            <a:off x="684213" y="3091815"/>
            <a:ext cx="7991475" cy="2060575"/>
          </a:xfrm>
          <a:prstGeom prst="rect">
            <a:avLst/>
          </a:prstGeom>
          <a:noFill/>
          <a:ln w="12700">
            <a:noFill/>
          </a:ln>
        </p:spPr>
        <p:txBody>
          <a:bodyPr/>
          <a:lstStyle>
            <a:lvl1pPr marL="342900" lvl="0" indent="-342900" algn="l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•"/>
              <a:defRPr sz="32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lvl="1" indent="-285750" algn="l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–"/>
              <a:defRPr sz="2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lvl="2" indent="-228600" algn="l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lvl="3" indent="-228600" algn="l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–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lvl="4" indent="-228600" algn="l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»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>
              <a:spcBef>
                <a:spcPct val="0"/>
              </a:spcBef>
              <a:buNone/>
            </a:pPr>
            <a:r>
              <a:rPr lang="en-US" altLang="zh-CN" b="1" dirty="0"/>
              <a:t> </a:t>
            </a:r>
            <a:r>
              <a:rPr lang="en-US" altLang="zh-CN" b="1" dirty="0" smtClean="0"/>
              <a:t>____________________________________________________________________________________________________________________________________</a:t>
            </a:r>
            <a:endParaRPr lang="en-US" altLang="zh-CN" b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35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235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5" dur="500"/>
                                        <p:tgtEl>
                                          <p:spTgt spid="235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20" dur="500"/>
                                        <p:tgtEl>
                                          <p:spTgt spid="235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4" grpId="0"/>
      <p:bldP spid="23555" grpId="0"/>
      <p:bldP spid="23556" grpId="0" build="p"/>
      <p:bldP spid="23557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793115" y="405765"/>
            <a:ext cx="8058150" cy="563880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indent="0"/>
            <a:r>
              <a:rPr lang="en-US" altLang="zh-CN" sz="2800" b="1" u="none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Fill</a:t>
            </a:r>
            <a:r>
              <a:rPr lang="en-US" altLang="zh-CN" sz="2800" b="1" u="none">
                <a:solidFill>
                  <a:srgbClr val="99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in</a:t>
            </a:r>
            <a:r>
              <a:rPr lang="en-US" altLang="zh-CN" sz="2800" b="1" u="none">
                <a:solidFill>
                  <a:srgbClr val="99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>
                <a:solidFill>
                  <a:srgbClr val="99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blanks</a:t>
            </a:r>
            <a:r>
              <a:rPr lang="en-US" altLang="zh-CN" sz="2800" b="1" u="none">
                <a:solidFill>
                  <a:srgbClr val="99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with</a:t>
            </a:r>
            <a:r>
              <a:rPr lang="en-US" altLang="zh-CN" sz="2800" b="1" u="none">
                <a:solidFill>
                  <a:srgbClr val="99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>
                <a:solidFill>
                  <a:srgbClr val="99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correct</a:t>
            </a:r>
            <a:r>
              <a:rPr lang="en-US" altLang="zh-CN" sz="2800" b="1" u="none">
                <a:solidFill>
                  <a:srgbClr val="99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forms</a:t>
            </a:r>
            <a:r>
              <a:rPr lang="en-US" altLang="zh-CN" sz="2800" b="1" u="none">
                <a:solidFill>
                  <a:srgbClr val="99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of</a:t>
            </a:r>
            <a:r>
              <a:rPr lang="en-US" altLang="zh-CN" sz="2800" b="1" u="none">
                <a:solidFill>
                  <a:srgbClr val="99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>
                <a:solidFill>
                  <a:srgbClr val="99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given</a:t>
            </a:r>
            <a:r>
              <a:rPr lang="en-US" altLang="zh-CN" sz="2800" b="1" u="none">
                <a:solidFill>
                  <a:srgbClr val="99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words.</a:t>
            </a:r>
            <a:endParaRPr lang="en-US" altLang="zh-CN" sz="2800" b="1" u="none">
              <a:solidFill>
                <a:srgbClr val="9900CC"/>
              </a:solidFill>
              <a:latin typeface="Times New Roman" panose="02020603050405020304" pitchFamily="2" charset="0"/>
              <a:ea typeface="NEU-BZ-S92" charset="0"/>
              <a:cs typeface="NEU-BZ-S92" charset="0"/>
            </a:endParaRPr>
          </a:p>
          <a:p>
            <a:pPr marL="0" indent="0"/>
            <a:endParaRPr lang="en-US" altLang="zh-CN" sz="2800" b="1" u="none">
              <a:solidFill>
                <a:srgbClr val="9900CC"/>
              </a:solidFill>
              <a:latin typeface="Times New Roman" panose="02020603050405020304" pitchFamily="2" charset="0"/>
              <a:ea typeface="NEU-BZ-S92" charset="0"/>
              <a:cs typeface="NEU-BZ-S92" charset="0"/>
            </a:endParaRPr>
          </a:p>
          <a:p>
            <a:pPr marL="0" indent="0"/>
            <a:endParaRPr lang="en-US" altLang="zh-CN" sz="2800" b="1" u="none">
              <a:solidFill>
                <a:srgbClr val="9900CC"/>
              </a:solidFill>
              <a:latin typeface="Times New Roman" panose="02020603050405020304" pitchFamily="2" charset="0"/>
              <a:ea typeface="NEU-BZ-S92" charset="0"/>
              <a:cs typeface="NEU-BZ-S92" charset="0"/>
            </a:endParaRPr>
          </a:p>
          <a:p>
            <a:pPr marL="0" indent="0"/>
            <a:endParaRPr lang="en-US" altLang="zh-CN" sz="2800" b="1" u="none">
              <a:solidFill>
                <a:srgbClr val="9900CC"/>
              </a:solidFill>
              <a:latin typeface="Times New Roman" panose="02020603050405020304" pitchFamily="2" charset="0"/>
              <a:ea typeface="NEU-BZ-S92" charset="0"/>
              <a:cs typeface="NEU-BZ-S92" charset="0"/>
            </a:endParaRPr>
          </a:p>
          <a:p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HZ-S92" charset="0"/>
                <a:cs typeface="NEU-HZ-S92" charset="0"/>
              </a:rPr>
              <a:t>1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.</a:t>
            </a:r>
            <a:r>
              <a:rPr lang="zh-CN" altLang="en-US" sz="2800" b="1" u="sng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　　　　            </a:t>
            </a:r>
            <a:r>
              <a:rPr lang="zh-CN" altLang="en-US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buy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him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a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book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for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his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birthday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? </a:t>
            </a:r>
            <a:endParaRPr lang="en-US" altLang="zh-CN" sz="2800" b="1" u="none">
              <a:solidFill>
                <a:srgbClr val="000000"/>
              </a:solidFill>
              <a:latin typeface="Times New Roman" panose="02020603050405020304" pitchFamily="2" charset="0"/>
              <a:ea typeface="NEU-HZ-S92" charset="0"/>
              <a:cs typeface="NEU-HZ-S92" charset="0"/>
            </a:endParaRPr>
          </a:p>
          <a:p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HZ-S92" charset="0"/>
                <a:cs typeface="NEU-HZ-S92" charset="0"/>
              </a:rPr>
              <a:t>2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.Would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you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like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to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zh-CN" altLang="en-US" sz="2800" b="1" u="sng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　　　　    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sports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meeting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next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week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? </a:t>
            </a:r>
            <a:endParaRPr lang="en-US" altLang="zh-CN" sz="2800" b="1" u="none">
              <a:solidFill>
                <a:srgbClr val="000000"/>
              </a:solidFill>
              <a:latin typeface="Times New Roman" panose="02020603050405020304" pitchFamily="2" charset="0"/>
              <a:ea typeface="NEU-HZ-S92" charset="0"/>
              <a:cs typeface="NEU-HZ-S92" charset="0"/>
            </a:endParaRPr>
          </a:p>
          <a:p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HZ-S92" charset="0"/>
                <a:cs typeface="NEU-HZ-S92" charset="0"/>
              </a:rPr>
              <a:t>3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.There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is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also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some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delicious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food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in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the</a:t>
            </a:r>
            <a:endParaRPr lang="en-US" altLang="zh-CN" sz="2800" b="1" u="none">
              <a:solidFill>
                <a:srgbClr val="000000"/>
              </a:solidFill>
              <a:latin typeface="Times New Roman" panose="02020603050405020304" pitchFamily="2" charset="0"/>
              <a:ea typeface="NEU-BZ-S92" charset="0"/>
              <a:cs typeface="NEU-BZ-S92" charset="0"/>
            </a:endParaRPr>
          </a:p>
          <a:p>
            <a:pPr marL="0" indent="0"/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zh-CN" altLang="en-US" sz="2800" b="1" u="sng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　　　　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countries. </a:t>
            </a:r>
            <a:endParaRPr lang="en-US" altLang="zh-CN" sz="2800" b="1" u="none">
              <a:solidFill>
                <a:srgbClr val="000000"/>
              </a:solidFill>
              <a:latin typeface="Times New Roman" panose="02020603050405020304" pitchFamily="2" charset="0"/>
              <a:ea typeface="NEU-HZ-S92" charset="0"/>
              <a:cs typeface="NEU-HZ-S92" charset="0"/>
            </a:endParaRPr>
          </a:p>
          <a:p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HZ-S92" charset="0"/>
                <a:cs typeface="NEU-HZ-S92" charset="0"/>
              </a:rPr>
              <a:t>4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.I’m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zh-CN" altLang="en-US" sz="2800" b="1" u="sng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　　　　             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math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problem. </a:t>
            </a:r>
            <a:endParaRPr lang="en-US" altLang="zh-CN" sz="2800" b="1" u="none">
              <a:solidFill>
                <a:srgbClr val="000000"/>
              </a:solidFill>
              <a:latin typeface="Times New Roman" panose="02020603050405020304" pitchFamily="2" charset="0"/>
              <a:ea typeface="NEU-HZ-S92" charset="0"/>
              <a:cs typeface="NEU-HZ-S92" charset="0"/>
            </a:endParaRPr>
          </a:p>
          <a:p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HZ-S92" charset="0"/>
                <a:cs typeface="NEU-HZ-S92" charset="0"/>
              </a:rPr>
              <a:t>5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.During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trip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I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zh-CN" altLang="en-US" sz="2800" b="1" u="sng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　　　　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many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things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last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year. </a:t>
            </a:r>
            <a:endParaRPr lang="en-US" altLang="zh-CN" sz="2800" b="1" u="none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  <a:p>
            <a:pPr marL="0" indent="0"/>
            <a:endParaRPr lang="en-US" altLang="zh-CN" sz="2800" b="1" u="none">
              <a:solidFill>
                <a:srgbClr val="FF0000"/>
              </a:solidFill>
              <a:latin typeface="Times New Roman" panose="02020603050405020304" pitchFamily="2" charset="0"/>
              <a:ea typeface="NEU-BZ-S92" charset="0"/>
              <a:cs typeface="NEU-BZ-S92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264285" y="1508125"/>
            <a:ext cx="6958330" cy="94488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 anchor="t">
            <a:spAutoFit/>
          </a:bodyPr>
          <a:lstStyle/>
          <a:p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West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, 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realize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, 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think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about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, 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take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part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in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, </a:t>
            </a:r>
            <a:endParaRPr lang="en-US" altLang="zh-CN" sz="2800" b="1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  <a:sym typeface="+mn-ea"/>
            </a:endParaRPr>
          </a:p>
          <a:p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why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don’t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you</a:t>
            </a:r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1115760" y="2420930"/>
            <a:ext cx="2453640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Why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don’t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you</a:t>
            </a:r>
            <a:endParaRPr lang="zh-CN" altLang="en-US" dirty="0"/>
          </a:p>
        </p:txBody>
      </p:sp>
      <p:sp>
        <p:nvSpPr>
          <p:cNvPr id="4" name="文本框 3"/>
          <p:cNvSpPr txBox="1"/>
          <p:nvPr/>
        </p:nvSpPr>
        <p:spPr>
          <a:xfrm>
            <a:off x="3841750" y="2932430"/>
            <a:ext cx="1960245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take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part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in</a:t>
            </a:r>
            <a:endParaRPr lang="zh-CN" altLang="en-US" dirty="0"/>
          </a:p>
        </p:txBody>
      </p:sp>
      <p:sp>
        <p:nvSpPr>
          <p:cNvPr id="5" name="文本框 4"/>
          <p:cNvSpPr txBox="1"/>
          <p:nvPr/>
        </p:nvSpPr>
        <p:spPr>
          <a:xfrm>
            <a:off x="893445" y="4172585"/>
            <a:ext cx="1447165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Western</a:t>
            </a:r>
            <a:endParaRPr lang="zh-CN" altLang="en-US" dirty="0"/>
          </a:p>
        </p:txBody>
      </p:sp>
      <p:sp>
        <p:nvSpPr>
          <p:cNvPr id="6" name="文本框 5"/>
          <p:cNvSpPr txBox="1"/>
          <p:nvPr/>
        </p:nvSpPr>
        <p:spPr>
          <a:xfrm>
            <a:off x="1907815" y="4581080"/>
            <a:ext cx="2424430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thinking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about</a:t>
            </a:r>
            <a:endParaRPr lang="zh-CN" altLang="en-US" dirty="0"/>
          </a:p>
        </p:txBody>
      </p:sp>
      <p:sp>
        <p:nvSpPr>
          <p:cNvPr id="7" name="文本框 6"/>
          <p:cNvSpPr txBox="1"/>
          <p:nvPr/>
        </p:nvSpPr>
        <p:spPr>
          <a:xfrm>
            <a:off x="3762375" y="5095875"/>
            <a:ext cx="1381760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algn="l">
              <a:buClr>
                <a:srgbClr val="000000"/>
              </a:buClr>
            </a:pP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realized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1043305" y="467995"/>
            <a:ext cx="6859905" cy="3139440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marL="0" indent="0"/>
            <a:r>
              <a:rPr lang="en-US" altLang="zh-CN" sz="6000" b="1" u="none" dirty="0">
                <a:solidFill>
                  <a:srgbClr val="FF00FF"/>
                </a:solidFill>
                <a:latin typeface="Times New Roman" panose="02020603050405020304" pitchFamily="2" charset="0"/>
                <a:ea typeface="NEU-F5-S92" charset="0"/>
                <a:cs typeface="NEU-F5-S92" charset="0"/>
              </a:rPr>
              <a:t>Homework</a:t>
            </a:r>
            <a:endParaRPr lang="en-US" altLang="zh-CN" sz="6000" b="1" u="none" dirty="0">
              <a:solidFill>
                <a:srgbClr val="FF00FF"/>
              </a:solidFill>
              <a:latin typeface="Times New Roman" panose="02020603050405020304" pitchFamily="2" charset="0"/>
              <a:ea typeface="NEU-F5-S92" charset="0"/>
              <a:cs typeface="NEU-F5-S92" charset="0"/>
            </a:endParaRPr>
          </a:p>
          <a:p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HZ-S92" charset="0"/>
                <a:cs typeface="NEU-HZ-S92" charset="0"/>
              </a:rPr>
              <a:t>1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.Learn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new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words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and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expressions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by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heart.</a:t>
            </a:r>
            <a:endParaRPr lang="en-US" altLang="zh-CN" sz="2800" b="1" u="none" dirty="0">
              <a:solidFill>
                <a:srgbClr val="000000"/>
              </a:solidFill>
              <a:latin typeface="Times New Roman" panose="02020603050405020304" pitchFamily="2" charset="0"/>
              <a:ea typeface="NEU-HZ-S92" charset="0"/>
              <a:cs typeface="NEU-HZ-S92" charset="0"/>
            </a:endParaRPr>
          </a:p>
          <a:p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HZ-S92" charset="0"/>
                <a:cs typeface="NEU-HZ-S92" charset="0"/>
              </a:rPr>
              <a:t>2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.Write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a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short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passage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about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something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you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are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good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at.</a:t>
            </a:r>
            <a:endParaRPr lang="en-US" altLang="zh-CN" sz="2800" b="1" u="none">
              <a:solidFill>
                <a:srgbClr val="000000"/>
              </a:solidFill>
              <a:latin typeface="Times New Roman" panose="02020603050405020304" pitchFamily="2" charset="0"/>
              <a:ea typeface="NEU-HZ-S92" charset="0"/>
              <a:cs typeface="NEU-HZ-S92" charset="0"/>
            </a:endParaRPr>
          </a:p>
          <a:p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HZ-S92" charset="0"/>
                <a:cs typeface="NEU-HZ-S92" charset="0"/>
              </a:rPr>
              <a:t>3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.Prepare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for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next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lesson.</a:t>
            </a:r>
            <a:endParaRPr lang="zh-CN" altLang="en-US" sz="2800" b="1" dirty="0">
              <a:latin typeface="Times New Roman" panose="02020603050405020304" pitchFamily="2" charset="0"/>
            </a:endParaRPr>
          </a:p>
        </p:txBody>
      </p:sp>
      <p:pic>
        <p:nvPicPr>
          <p:cNvPr id="4" name="图片 3" descr="图片1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1323975" y="3888105"/>
            <a:ext cx="1774825" cy="1824355"/>
          </a:xfrm>
          <a:prstGeom prst="rect">
            <a:avLst/>
          </a:prstGeom>
        </p:spPr>
      </p:pic>
      <p:sp>
        <p:nvSpPr>
          <p:cNvPr id="2" name="动作按钮: 后退或前一项 1">
            <a:hlinkClick r:id="" action="ppaction://hlinkshowjump?jump=firstslide"/>
          </p:cNvPr>
          <p:cNvSpPr/>
          <p:nvPr/>
        </p:nvSpPr>
        <p:spPr>
          <a:xfrm>
            <a:off x="7380605" y="5373370"/>
            <a:ext cx="503555" cy="431800"/>
          </a:xfrm>
          <a:prstGeom prst="actionButtonBackPrevious">
            <a:avLst/>
          </a:prstGeom>
          <a:solidFill>
            <a:sysClr val="window" lastClr="FFFFFF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style>
          <a:lnRef idx="2">
            <a:srgbClr val="4F81BD">
              <a:shade val="50000"/>
            </a:srgbClr>
          </a:lnRef>
          <a:fillRef idx="1">
            <a:srgbClr val="4F81BD"/>
          </a:fillRef>
          <a:effectRef idx="0">
            <a:srgbClr val="4F81BD"/>
          </a:effectRef>
          <a:fontRef idx="minor">
            <a:sysClr val="window" lastClr="FFFFFF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t018d01266600444081[1]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1490345" y="833120"/>
            <a:ext cx="3077210" cy="2286635"/>
          </a:xfrm>
          <a:prstGeom prst="rect">
            <a:avLst/>
          </a:prstGeom>
        </p:spPr>
      </p:pic>
      <p:sp>
        <p:nvSpPr>
          <p:cNvPr id="100" name="文本框 99"/>
          <p:cNvSpPr txBox="1"/>
          <p:nvPr/>
        </p:nvSpPr>
        <p:spPr>
          <a:xfrm>
            <a:off x="2032000" y="3119755"/>
            <a:ext cx="1664335" cy="51816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indent="228600"/>
            <a:r>
              <a:rPr lang="en-US" altLang="zh-CN" sz="900" b="0" u="none">
                <a:solidFill>
                  <a:srgbClr val="000000"/>
                </a:solidFill>
                <a:latin typeface="方正书宋_GBK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i="1" u="none">
                <a:solidFill>
                  <a:srgbClr val="00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erhu</a:t>
            </a:r>
            <a:endParaRPr lang="en-US" altLang="zh-CN" sz="2800" b="1" i="1" u="none">
              <a:solidFill>
                <a:srgbClr val="0000CC"/>
              </a:solidFill>
              <a:latin typeface="Times New Roman" panose="02020603050405020304" pitchFamily="2" charset="0"/>
              <a:ea typeface="NEU-BZ-S92" charset="0"/>
              <a:cs typeface="NEU-BZ-S92" charset="0"/>
            </a:endParaRPr>
          </a:p>
        </p:txBody>
      </p:sp>
      <p:pic>
        <p:nvPicPr>
          <p:cNvPr id="4" name="图片 3" descr="t01d061d30fe34a598b[1]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788535" y="833120"/>
            <a:ext cx="3734435" cy="2286635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5421630" y="3119755"/>
            <a:ext cx="2205355" cy="51816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algn="l"/>
            <a:r>
              <a:rPr lang="en-US" altLang="zh-CN" sz="900" b="0" u="none">
                <a:solidFill>
                  <a:srgbClr val="000000"/>
                </a:solidFill>
                <a:latin typeface="方正书宋_GBK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i="1" u="none">
                <a:solidFill>
                  <a:srgbClr val="00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guzheng</a:t>
            </a:r>
            <a:endParaRPr lang="en-US" altLang="zh-CN" sz="2800" b="1" i="1">
              <a:solidFill>
                <a:srgbClr val="0000CC"/>
              </a:solidFill>
              <a:latin typeface="Times New Roman" panose="02020603050405020304" pitchFamily="2" charset="0"/>
              <a:ea typeface="NEU-BZ-S92" charset="0"/>
              <a:cs typeface="NEU-BZ-S92" charset="0"/>
            </a:endParaRPr>
          </a:p>
        </p:txBody>
      </p:sp>
      <p:pic>
        <p:nvPicPr>
          <p:cNvPr id="6" name="图片 5" descr="t017fd441ace80779e9[1]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489710" y="3725545"/>
            <a:ext cx="3077845" cy="2005965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1996440" y="5732145"/>
            <a:ext cx="2063750" cy="518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i="1">
                <a:solidFill>
                  <a:srgbClr val="00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pipa</a:t>
            </a:r>
            <a:endParaRPr lang="en-US" altLang="zh-CN"/>
          </a:p>
        </p:txBody>
      </p:sp>
      <p:pic>
        <p:nvPicPr>
          <p:cNvPr id="8" name="图片 7" descr="t01ed6ab11eced5d828[1]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912360" y="3679825"/>
            <a:ext cx="3486785" cy="2052320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5711825" y="5731510"/>
            <a:ext cx="1238885" cy="518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i="1">
                <a:solidFill>
                  <a:srgbClr val="00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dizi</a:t>
            </a:r>
            <a:endParaRPr lang="en-US" altLang="zh-CN" sz="2800" b="1" i="1">
              <a:solidFill>
                <a:srgbClr val="0000CC"/>
              </a:solidFill>
              <a:latin typeface="Times New Roman" panose="02020603050405020304" pitchFamily="2" charset="0"/>
              <a:ea typeface="NEU-BZ-S92" charset="0"/>
              <a:cs typeface="NEU-BZ-S92" charset="0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1056005" y="213042"/>
            <a:ext cx="5080000" cy="51816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marL="0" indent="0"/>
            <a:r>
              <a:rPr lang="en-US" altLang="zh-CN" sz="2800" b="1" u="none">
                <a:solidFill>
                  <a:srgbClr val="C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Chinese</a:t>
            </a:r>
            <a:r>
              <a:rPr lang="en-US" altLang="zh-CN" sz="2800" b="1" u="none">
                <a:solidFill>
                  <a:srgbClr val="C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C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traditional</a:t>
            </a:r>
            <a:r>
              <a:rPr lang="en-US" altLang="zh-CN" sz="2800" b="1" u="none">
                <a:solidFill>
                  <a:srgbClr val="C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C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instruments</a:t>
            </a:r>
            <a:endParaRPr lang="en-US" altLang="zh-CN" sz="2800" b="1" u="none">
              <a:solidFill>
                <a:srgbClr val="C00000"/>
              </a:solidFill>
              <a:latin typeface="Times New Roman" panose="02020603050405020304" pitchFamily="2" charset="0"/>
              <a:ea typeface="NEU-BZ-S92" charset="0"/>
              <a:cs typeface="NEU-BZ-S9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文本占位符 8193"/>
          <p:cNvSpPr>
            <a:spLocks noGrp="1"/>
          </p:cNvSpPr>
          <p:nvPr>
            <p:ph type="body" sz="half" idx="1"/>
          </p:nvPr>
        </p:nvSpPr>
        <p:spPr>
          <a:xfrm>
            <a:off x="971550" y="1990725"/>
            <a:ext cx="7272338" cy="3382963"/>
          </a:xfrm>
        </p:spPr>
        <p:txBody>
          <a:bodyPr/>
          <a:lstStyle/>
          <a:p>
            <a:pPr>
              <a:lnSpc>
                <a:spcPct val="120000"/>
              </a:lnSpc>
              <a:buNone/>
            </a:pPr>
            <a:r>
              <a:rPr lang="en-US" altLang="zh-CN" sz="3000" b="1" kern="1200" dirty="0">
                <a:solidFill>
                  <a:srgbClr val="6600FF"/>
                </a:solidFill>
                <a:latin typeface="Times New Roman" panose="02020603050405020304" pitchFamily="2" charset="0"/>
              </a:rPr>
              <a:t>realize              </a:t>
            </a:r>
            <a:r>
              <a:rPr lang="en-US" altLang="zh-CN" sz="3000" b="1" i="1" kern="1200" dirty="0">
                <a:solidFill>
                  <a:srgbClr val="6600FF"/>
                </a:solidFill>
                <a:latin typeface="Times New Roman" panose="02020603050405020304" pitchFamily="2" charset="0"/>
              </a:rPr>
              <a:t>v</a:t>
            </a:r>
            <a:r>
              <a:rPr lang="en-US" altLang="zh-CN" sz="3000" b="1" kern="1200" dirty="0">
                <a:solidFill>
                  <a:srgbClr val="6600FF"/>
                </a:solidFill>
                <a:latin typeface="Times New Roman" panose="02020603050405020304" pitchFamily="2" charset="0"/>
              </a:rPr>
              <a:t>. </a:t>
            </a:r>
            <a:r>
              <a:rPr lang="zh-CN" altLang="en-US" sz="3000" b="1" kern="1200" dirty="0">
                <a:solidFill>
                  <a:srgbClr val="6600FF"/>
                </a:solidFill>
                <a:latin typeface="Times New Roman" panose="02020603050405020304" pitchFamily="2" charset="0"/>
              </a:rPr>
              <a:t>认识到；实现</a:t>
            </a:r>
            <a:endParaRPr lang="zh-CN" altLang="en-US" sz="3000" b="1" kern="1200" dirty="0">
              <a:solidFill>
                <a:srgbClr val="6600FF"/>
              </a:solidFill>
              <a:latin typeface="Times New Roman" panose="02020603050405020304" pitchFamily="2" charset="0"/>
            </a:endParaRPr>
          </a:p>
          <a:p>
            <a:pPr>
              <a:lnSpc>
                <a:spcPct val="120000"/>
              </a:lnSpc>
              <a:buNone/>
            </a:pPr>
            <a:r>
              <a:rPr lang="en-US" altLang="zh-CN" sz="3000" b="1" kern="1200" dirty="0">
                <a:solidFill>
                  <a:srgbClr val="6600FF"/>
                </a:solidFill>
                <a:latin typeface="Times New Roman" panose="02020603050405020304" pitchFamily="2" charset="0"/>
              </a:rPr>
              <a:t>rich                  </a:t>
            </a:r>
            <a:r>
              <a:rPr lang="en-US" altLang="zh-CN" sz="3000" b="1" i="1" kern="1200" dirty="0">
                <a:solidFill>
                  <a:srgbClr val="6600FF"/>
                </a:solidFill>
                <a:latin typeface="Times New Roman" panose="02020603050405020304" pitchFamily="2" charset="0"/>
              </a:rPr>
              <a:t>adj</a:t>
            </a:r>
            <a:r>
              <a:rPr lang="en-US" altLang="zh-CN" sz="3000" b="1" kern="1200" dirty="0">
                <a:solidFill>
                  <a:srgbClr val="6600FF"/>
                </a:solidFill>
                <a:latin typeface="Times New Roman" panose="02020603050405020304" pitchFamily="2" charset="0"/>
              </a:rPr>
              <a:t>. </a:t>
            </a:r>
            <a:r>
              <a:rPr lang="zh-CN" altLang="en-US" sz="3000" b="1" kern="1200" dirty="0">
                <a:solidFill>
                  <a:srgbClr val="6600FF"/>
                </a:solidFill>
                <a:latin typeface="Times New Roman" panose="02020603050405020304" pitchFamily="2" charset="0"/>
              </a:rPr>
              <a:t>丰富的；富有的</a:t>
            </a:r>
            <a:endParaRPr lang="zh-CN" altLang="en-US" sz="3000" b="1" kern="1200" dirty="0">
              <a:solidFill>
                <a:srgbClr val="6600FF"/>
              </a:solidFill>
              <a:latin typeface="Times New Roman" panose="02020603050405020304" pitchFamily="2" charset="0"/>
            </a:endParaRPr>
          </a:p>
          <a:p>
            <a:pPr>
              <a:lnSpc>
                <a:spcPct val="120000"/>
              </a:lnSpc>
              <a:buNone/>
            </a:pPr>
            <a:r>
              <a:rPr lang="en-US" altLang="zh-CN" sz="3000" b="1" kern="1200" dirty="0">
                <a:solidFill>
                  <a:srgbClr val="6600FF"/>
                </a:solidFill>
                <a:latin typeface="Times New Roman" panose="02020603050405020304" pitchFamily="2" charset="0"/>
              </a:rPr>
              <a:t>western            </a:t>
            </a:r>
            <a:r>
              <a:rPr lang="en-US" altLang="zh-CN" sz="3000" b="1" i="1" kern="1200" dirty="0">
                <a:solidFill>
                  <a:srgbClr val="6600FF"/>
                </a:solidFill>
                <a:latin typeface="Times New Roman" panose="02020603050405020304" pitchFamily="2" charset="0"/>
              </a:rPr>
              <a:t>adj</a:t>
            </a:r>
            <a:r>
              <a:rPr lang="en-US" altLang="zh-CN" sz="3000" b="1" kern="1200" dirty="0">
                <a:solidFill>
                  <a:srgbClr val="6600FF"/>
                </a:solidFill>
                <a:latin typeface="Times New Roman" panose="02020603050405020304" pitchFamily="2" charset="0"/>
              </a:rPr>
              <a:t>. </a:t>
            </a:r>
            <a:r>
              <a:rPr lang="zh-CN" altLang="en-US" sz="3000" b="1" kern="1200" dirty="0">
                <a:solidFill>
                  <a:srgbClr val="6600FF"/>
                </a:solidFill>
                <a:latin typeface="Times New Roman" panose="02020603050405020304" pitchFamily="2" charset="0"/>
              </a:rPr>
              <a:t>西方的；西式的</a:t>
            </a:r>
            <a:endParaRPr lang="zh-CN" altLang="en-US" sz="3000" b="1" kern="1200" dirty="0">
              <a:solidFill>
                <a:srgbClr val="6600FF"/>
              </a:solidFill>
              <a:latin typeface="Times New Roman" panose="02020603050405020304" pitchFamily="2" charset="0"/>
            </a:endParaRPr>
          </a:p>
          <a:p>
            <a:pPr>
              <a:lnSpc>
                <a:spcPct val="120000"/>
              </a:lnSpc>
              <a:buNone/>
            </a:pPr>
            <a:r>
              <a:rPr lang="en-US" altLang="zh-CN" sz="3000" b="1" kern="1200" dirty="0">
                <a:solidFill>
                  <a:srgbClr val="6600FF"/>
                </a:solidFill>
                <a:latin typeface="Times New Roman" panose="02020603050405020304" pitchFamily="2" charset="0"/>
              </a:rPr>
              <a:t>violin                 </a:t>
            </a:r>
            <a:r>
              <a:rPr lang="en-US" altLang="zh-CN" sz="3000" b="1" i="1" kern="1200" dirty="0">
                <a:solidFill>
                  <a:srgbClr val="6600FF"/>
                </a:solidFill>
                <a:latin typeface="Times New Roman" panose="02020603050405020304" pitchFamily="2" charset="0"/>
              </a:rPr>
              <a:t>n</a:t>
            </a:r>
            <a:r>
              <a:rPr lang="en-US" altLang="zh-CN" sz="3000" b="1" kern="1200" dirty="0">
                <a:solidFill>
                  <a:srgbClr val="6600FF"/>
                </a:solidFill>
                <a:latin typeface="Times New Roman" panose="02020603050405020304" pitchFamily="2" charset="0"/>
              </a:rPr>
              <a:t>. </a:t>
            </a:r>
            <a:r>
              <a:rPr lang="zh-CN" altLang="en-US" sz="3000" b="1" kern="1200" dirty="0">
                <a:solidFill>
                  <a:srgbClr val="6600FF"/>
                </a:solidFill>
                <a:latin typeface="Times New Roman" panose="02020603050405020304" pitchFamily="2" charset="0"/>
              </a:rPr>
              <a:t>小提琴</a:t>
            </a:r>
            <a:endParaRPr lang="zh-CN" altLang="en-US" sz="3000" b="1" kern="1200" dirty="0">
              <a:solidFill>
                <a:srgbClr val="6600FF"/>
              </a:solidFill>
              <a:latin typeface="Times New Roman" panose="02020603050405020304" pitchFamily="2" charset="0"/>
            </a:endParaRPr>
          </a:p>
          <a:p>
            <a:pPr>
              <a:lnSpc>
                <a:spcPct val="120000"/>
              </a:lnSpc>
              <a:buNone/>
            </a:pPr>
            <a:r>
              <a:rPr lang="en-US" altLang="zh-CN" sz="3000" b="1" kern="1200" dirty="0">
                <a:solidFill>
                  <a:srgbClr val="6600FF"/>
                </a:solidFill>
                <a:latin typeface="Times New Roman" panose="02020603050405020304" pitchFamily="2" charset="0"/>
              </a:rPr>
              <a:t>dancer               </a:t>
            </a:r>
            <a:r>
              <a:rPr lang="en-US" altLang="zh-CN" sz="3000" b="1" i="1" kern="1200" dirty="0">
                <a:solidFill>
                  <a:srgbClr val="6600FF"/>
                </a:solidFill>
                <a:latin typeface="Times New Roman" panose="02020603050405020304" pitchFamily="2" charset="0"/>
              </a:rPr>
              <a:t>n</a:t>
            </a:r>
            <a:r>
              <a:rPr lang="en-US" altLang="zh-CN" sz="3000" b="1" kern="1200" dirty="0">
                <a:solidFill>
                  <a:srgbClr val="6600FF"/>
                </a:solidFill>
                <a:latin typeface="Times New Roman" panose="02020603050405020304" pitchFamily="2" charset="0"/>
              </a:rPr>
              <a:t>. </a:t>
            </a:r>
            <a:r>
              <a:rPr lang="zh-CN" altLang="en-US" sz="3000" b="1" kern="1200" dirty="0">
                <a:solidFill>
                  <a:srgbClr val="6600FF"/>
                </a:solidFill>
                <a:latin typeface="Times New Roman" panose="02020603050405020304" pitchFamily="2" charset="0"/>
              </a:rPr>
              <a:t>跳舞的人</a:t>
            </a:r>
            <a:endParaRPr lang="zh-CN" altLang="en-US" sz="3000" b="1" kern="1200" dirty="0">
              <a:solidFill>
                <a:srgbClr val="6600FF"/>
              </a:solidFill>
              <a:latin typeface="Times New Roman" panose="02020603050405020304" pitchFamily="2" charset="0"/>
            </a:endParaRPr>
          </a:p>
        </p:txBody>
      </p:sp>
      <p:sp>
        <p:nvSpPr>
          <p:cNvPr id="7195" name="文本框 7194"/>
          <p:cNvSpPr txBox="1"/>
          <p:nvPr/>
        </p:nvSpPr>
        <p:spPr>
          <a:xfrm>
            <a:off x="1991995" y="742315"/>
            <a:ext cx="2879725" cy="701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lvl="0">
              <a:spcBef>
                <a:spcPct val="50000"/>
              </a:spcBef>
            </a:pPr>
            <a:r>
              <a:rPr lang="en-US" altLang="zh-CN" sz="4000" b="1">
                <a:solidFill>
                  <a:srgbClr val="FF0000"/>
                </a:solidFill>
                <a:latin typeface="Times New Roman" panose="02020603050405020304" pitchFamily="2" charset="0"/>
                <a:ea typeface="微软雅黑" panose="020B0503020204020204" charset="-122"/>
              </a:rPr>
              <a:t>New words</a:t>
            </a:r>
            <a:endParaRPr lang="en-US" altLang="zh-CN" sz="4000" b="1">
              <a:solidFill>
                <a:srgbClr val="FF0000"/>
              </a:solidFill>
              <a:latin typeface="Times New Roman" panose="02020603050405020304" pitchFamily="2" charset="0"/>
              <a:ea typeface="微软雅黑" panose="020B0503020204020204" charset="-122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81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819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819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819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819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4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1162050" y="501015"/>
            <a:ext cx="6437630" cy="478536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indent="228600"/>
            <a:r>
              <a:rPr lang="en-US" altLang="zh-CN" sz="2800" b="1" u="none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Listen</a:t>
            </a:r>
            <a:r>
              <a:rPr lang="en-US" altLang="zh-CN" sz="2800" b="1" u="none">
                <a:solidFill>
                  <a:srgbClr val="99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to</a:t>
            </a:r>
            <a:r>
              <a:rPr lang="en-US" altLang="zh-CN" sz="2800" b="1" u="none">
                <a:solidFill>
                  <a:srgbClr val="99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>
                <a:solidFill>
                  <a:srgbClr val="99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dialogue</a:t>
            </a:r>
            <a:r>
              <a:rPr lang="en-US" altLang="zh-CN" sz="2800" b="1" u="none">
                <a:solidFill>
                  <a:srgbClr val="99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and</a:t>
            </a:r>
            <a:r>
              <a:rPr lang="en-US" altLang="zh-CN" sz="2800" b="1" u="none">
                <a:solidFill>
                  <a:srgbClr val="99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finish</a:t>
            </a:r>
            <a:r>
              <a:rPr lang="en-US" altLang="zh-CN" sz="2800" b="1" u="none">
                <a:solidFill>
                  <a:srgbClr val="99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Exercise</a:t>
            </a:r>
            <a:r>
              <a:rPr lang="en-US" altLang="zh-CN" sz="2800" b="1" u="none">
                <a:solidFill>
                  <a:srgbClr val="99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1</a:t>
            </a:r>
            <a:r>
              <a:rPr lang="en-US" altLang="zh-CN" sz="2800" b="1" u="none">
                <a:solidFill>
                  <a:srgbClr val="99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in</a:t>
            </a:r>
            <a:r>
              <a:rPr lang="en-US" altLang="zh-CN" sz="2800" b="1" u="none">
                <a:solidFill>
                  <a:srgbClr val="99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Let’s</a:t>
            </a:r>
            <a:r>
              <a:rPr lang="en-US" altLang="zh-CN" sz="2800" b="1" u="none">
                <a:solidFill>
                  <a:srgbClr val="99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Do</a:t>
            </a:r>
            <a:r>
              <a:rPr lang="en-US" altLang="zh-CN" sz="2800" b="1" u="none">
                <a:solidFill>
                  <a:srgbClr val="99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It.</a:t>
            </a:r>
            <a:endParaRPr lang="en-US" altLang="zh-CN" sz="2800" b="1" u="none">
              <a:solidFill>
                <a:srgbClr val="9900CC"/>
              </a:solidFill>
              <a:latin typeface="Times New Roman" panose="02020603050405020304" pitchFamily="2" charset="0"/>
              <a:ea typeface="NEU-BZ-S92" charset="0"/>
              <a:cs typeface="NEU-BZ-S92" charset="0"/>
            </a:endParaRPr>
          </a:p>
          <a:p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(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1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)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What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did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Li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Ming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realize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on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his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trip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to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Silk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Road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?</a:t>
            </a:r>
            <a:endParaRPr lang="en-US" altLang="zh-CN" sz="2800" b="1" u="none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  <a:p>
            <a:pPr marL="0" indent="228600"/>
            <a:endParaRPr lang="en-US" altLang="zh-CN" sz="2800" b="1" u="none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  <a:p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(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2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)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What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instrument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does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Li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Ming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want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to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learn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?</a:t>
            </a:r>
            <a:endParaRPr lang="en-US" altLang="zh-CN" sz="2800" b="1" u="none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  <a:p>
            <a:pPr marL="0" indent="228600"/>
            <a:endParaRPr lang="en-US" altLang="zh-CN" sz="2800" b="1" u="none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  <a:p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(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3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)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What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will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Wang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Mei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learn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?</a:t>
            </a:r>
            <a:endParaRPr lang="en-US" altLang="zh-CN" sz="2800" b="1" u="none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  <a:p>
            <a:pPr marL="0" indent="228600"/>
            <a:endParaRPr lang="en-US" altLang="zh-CN" sz="2800" b="1" u="none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  <a:p>
            <a:pPr marL="0" indent="228600"/>
            <a:endParaRPr lang="en-US" altLang="zh-CN" sz="2800" b="1" u="none">
              <a:solidFill>
                <a:srgbClr val="FF0000"/>
              </a:solidFill>
              <a:latin typeface="Times New Roman" panose="02020603050405020304" pitchFamily="2" charset="0"/>
              <a:ea typeface="NEU-BZ-S92" charset="0"/>
              <a:cs typeface="NEU-BZ-S92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310640" y="2155190"/>
            <a:ext cx="6946900" cy="79248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China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has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a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long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history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and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rich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culture.</a:t>
            </a:r>
            <a:endParaRPr lang="en-US" altLang="zh-CN" sz="2800" b="1" dirty="0">
              <a:solidFill>
                <a:srgbClr val="FF0000"/>
              </a:solidFill>
              <a:latin typeface="Times New Roman" panose="02020603050405020304" pitchFamily="2" charset="0"/>
              <a:ea typeface="NEU-BZ-S92" charset="0"/>
              <a:cs typeface="NEU-BZ-S92" charset="0"/>
              <a:sym typeface="+mn-ea"/>
            </a:endParaRPr>
          </a:p>
          <a:p>
            <a:endParaRPr lang="zh-CN" altLang="en-US" dirty="0"/>
          </a:p>
        </p:txBody>
      </p:sp>
      <p:sp>
        <p:nvSpPr>
          <p:cNvPr id="3" name="文本框 2"/>
          <p:cNvSpPr txBox="1"/>
          <p:nvPr/>
        </p:nvSpPr>
        <p:spPr>
          <a:xfrm>
            <a:off x="1310640" y="3423285"/>
            <a:ext cx="6153150" cy="5181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He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wants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to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learn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to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play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the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i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erhu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.</a:t>
            </a:r>
            <a:endParaRPr lang="zh-CN" altLang="en-US" dirty="0"/>
          </a:p>
        </p:txBody>
      </p:sp>
      <p:sp>
        <p:nvSpPr>
          <p:cNvPr id="4" name="文本框 3"/>
          <p:cNvSpPr txBox="1"/>
          <p:nvPr/>
        </p:nvSpPr>
        <p:spPr>
          <a:xfrm>
            <a:off x="971750" y="4437070"/>
            <a:ext cx="4737735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indent="228600" algn="l">
              <a:buClr>
                <a:srgbClr val="000000"/>
              </a:buClr>
            </a:pP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A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traditional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Chinese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dance.</a:t>
            </a:r>
            <a:endParaRPr lang="zh-CN" altLang="en-US" dirty="0"/>
          </a:p>
        </p:txBody>
      </p:sp>
      <p:pic>
        <p:nvPicPr>
          <p:cNvPr id="11" name="图片 10" descr="a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6348730" y="4330700"/>
            <a:ext cx="2159635" cy="1498600"/>
          </a:xfrm>
          <a:prstGeom prst="ellipse">
            <a:avLst/>
          </a:prstGeom>
        </p:spPr>
      </p:pic>
      <p:pic>
        <p:nvPicPr>
          <p:cNvPr id="7" name="U2_Lesson 10 Music and Dance.mp3">
            <a:hlinkClick r:id="" action="ppaction://media"/>
          </p:cNvPr>
          <p:cNvPicPr>
            <a:picLocks noRot="1"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link="rId3"/>
              </p:ext>
            </p:extLst>
          </p:nvPr>
        </p:nvPicPr>
        <p:blipFill>
          <a:blip r:embed="rId4" cstate="print"/>
          <a:stretch>
            <a:fillRect/>
          </a:stretch>
        </p:blipFill>
        <p:spPr>
          <a:xfrm>
            <a:off x="7524205" y="332785"/>
            <a:ext cx="800445" cy="80044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5" dur="79646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>
                <p:cTn id="2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  <p:bldLst>
      <p:bldP spid="2" grpId="0"/>
      <p:bldP spid="3" grpId="0"/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910590" y="572135"/>
            <a:ext cx="7715885" cy="307848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indent="228600"/>
            <a:r>
              <a:rPr lang="en-US" altLang="zh-CN" sz="2800" b="1" u="none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Read</a:t>
            </a:r>
            <a:r>
              <a:rPr lang="en-US" altLang="zh-CN" sz="2800" b="1" u="none">
                <a:solidFill>
                  <a:srgbClr val="99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>
                <a:solidFill>
                  <a:srgbClr val="99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lesson</a:t>
            </a:r>
            <a:r>
              <a:rPr lang="en-US" altLang="zh-CN" sz="2800" b="1" u="none">
                <a:solidFill>
                  <a:srgbClr val="99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and</a:t>
            </a:r>
            <a:r>
              <a:rPr lang="en-US" altLang="zh-CN" sz="2800" b="1" u="none">
                <a:solidFill>
                  <a:srgbClr val="99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write</a:t>
            </a:r>
            <a:r>
              <a:rPr lang="en-US" altLang="zh-CN" sz="2800" b="1" u="none">
                <a:solidFill>
                  <a:srgbClr val="99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true</a:t>
            </a:r>
            <a:r>
              <a:rPr lang="en-US" altLang="zh-CN" sz="2800" b="1" u="none">
                <a:solidFill>
                  <a:srgbClr val="99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(</a:t>
            </a:r>
            <a:r>
              <a:rPr lang="en-US" altLang="zh-CN" sz="2800" b="1" u="none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T</a:t>
            </a:r>
            <a:r>
              <a:rPr lang="en-US" altLang="zh-CN" sz="2800" b="1" u="none">
                <a:solidFill>
                  <a:srgbClr val="99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) </a:t>
            </a:r>
            <a:r>
              <a:rPr lang="en-US" altLang="zh-CN" sz="2800" b="1" u="none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or</a:t>
            </a:r>
            <a:r>
              <a:rPr lang="en-US" altLang="zh-CN" sz="2800" b="1" u="none">
                <a:solidFill>
                  <a:srgbClr val="99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false</a:t>
            </a:r>
            <a:r>
              <a:rPr lang="en-US" altLang="zh-CN" sz="2800" b="1" u="none">
                <a:solidFill>
                  <a:srgbClr val="99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(</a:t>
            </a:r>
            <a:r>
              <a:rPr lang="en-US" altLang="zh-CN" sz="2800" b="1" u="none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F</a:t>
            </a:r>
            <a:r>
              <a:rPr lang="en-US" altLang="zh-CN" sz="2800" b="1" u="none">
                <a:solidFill>
                  <a:srgbClr val="99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)</a:t>
            </a:r>
            <a:r>
              <a:rPr lang="en-US" altLang="zh-CN" sz="2800" b="1" u="none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.</a:t>
            </a:r>
            <a:endParaRPr lang="en-US" altLang="zh-CN" sz="2800" b="1" u="none">
              <a:solidFill>
                <a:srgbClr val="9900CC"/>
              </a:solidFill>
              <a:latin typeface="Times New Roman" panose="02020603050405020304" pitchFamily="2" charset="0"/>
              <a:ea typeface="NEU-BZ-S92" charset="0"/>
              <a:cs typeface="NEU-BZ-S92" charset="0"/>
            </a:endParaRPr>
          </a:p>
          <a:p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(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1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)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Many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Western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people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call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i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erhu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“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Chinese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violin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”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.</a:t>
            </a:r>
            <a:endParaRPr lang="en-US" altLang="zh-CN" sz="2800" b="1" u="none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  <a:p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(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2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)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Wang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Mei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is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a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good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singer.</a:t>
            </a:r>
            <a:endParaRPr lang="en-US" altLang="zh-CN" sz="2800" b="1" u="none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  <a:p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(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3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)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Li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Ming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and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Wang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Mei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will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sing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and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dance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at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Spring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Festival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show.</a:t>
            </a:r>
            <a:endParaRPr lang="en-US" altLang="zh-CN" sz="2800" b="1" u="none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  <a:p>
            <a:pPr marL="0" indent="228600"/>
            <a:endParaRPr lang="en-US" altLang="zh-CN" sz="2800" b="1" u="none">
              <a:solidFill>
                <a:srgbClr val="FF0000"/>
              </a:solidFill>
              <a:latin typeface="Times New Roman" panose="02020603050405020304" pitchFamily="2" charset="0"/>
              <a:ea typeface="NEU-BZ-S92" charset="0"/>
              <a:cs typeface="NEU-BZ-S92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3860800" y="1416050"/>
            <a:ext cx="420370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T</a:t>
            </a:r>
            <a:endParaRPr lang="zh-CN" altLang="en-US" dirty="0"/>
          </a:p>
        </p:txBody>
      </p:sp>
      <p:sp>
        <p:nvSpPr>
          <p:cNvPr id="3" name="文本框 2"/>
          <p:cNvSpPr txBox="1"/>
          <p:nvPr/>
        </p:nvSpPr>
        <p:spPr>
          <a:xfrm>
            <a:off x="5598160" y="1852295"/>
            <a:ext cx="400050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F</a:t>
            </a:r>
            <a:endParaRPr lang="zh-CN" altLang="en-US" dirty="0"/>
          </a:p>
        </p:txBody>
      </p:sp>
      <p:sp>
        <p:nvSpPr>
          <p:cNvPr id="4" name="文本框 3"/>
          <p:cNvSpPr txBox="1"/>
          <p:nvPr/>
        </p:nvSpPr>
        <p:spPr>
          <a:xfrm>
            <a:off x="5044440" y="2748280"/>
            <a:ext cx="400050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F</a:t>
            </a:r>
            <a:endParaRPr lang="zh-CN" altLang="en-US" dirty="0"/>
          </a:p>
        </p:txBody>
      </p:sp>
      <p:pic>
        <p:nvPicPr>
          <p:cNvPr id="9" name="图片 8" descr="29d13c49154bf738e162e6d8198be9c7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5444490" y="3650615"/>
            <a:ext cx="2633345" cy="1803400"/>
          </a:xfrm>
          <a:prstGeom prst="ellipse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1438275" y="992505"/>
            <a:ext cx="5080000" cy="2724515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marL="0" indent="0"/>
            <a:r>
              <a:rPr lang="zh-CN" altLang="en-US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☆</a:t>
            </a:r>
            <a:r>
              <a:rPr lang="zh-CN" altLang="en-US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方正黑体_GBK" charset="0"/>
                <a:cs typeface="方正黑体_GBK" charset="0"/>
              </a:rPr>
              <a:t>教材解读</a:t>
            </a:r>
            <a:r>
              <a:rPr lang="zh-CN" altLang="en-US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☆</a:t>
            </a:r>
            <a:endParaRPr lang="zh-CN" altLang="en-US" sz="2400" b="1" u="none" dirty="0">
              <a:solidFill>
                <a:srgbClr val="FF0000"/>
              </a:solidFill>
              <a:latin typeface="Times New Roman" panose="02020603050405020304" pitchFamily="2" charset="0"/>
              <a:ea typeface="NEU-BZ-S92" charset="0"/>
              <a:cs typeface="NEU-BZ-S92" charset="0"/>
            </a:endParaRPr>
          </a:p>
          <a:p>
            <a:pPr marL="0" indent="0"/>
            <a:r>
              <a:rPr lang="en-US" altLang="zh-CN" sz="2400" b="1" dirty="0" smtClean="0">
                <a:solidFill>
                  <a:srgbClr val="9900CC"/>
                </a:solidFill>
                <a:latin typeface="Times New Roman" panose="02020603050405020304" pitchFamily="2" charset="0"/>
                <a:ea typeface="NEU-HZ-S92" charset="0"/>
                <a:cs typeface="NEU-HZ-S92" charset="0"/>
              </a:rPr>
              <a:t>     </a:t>
            </a:r>
            <a:r>
              <a:rPr lang="en-US" altLang="zh-CN" sz="2400" b="1" u="sng" dirty="0" smtClean="0">
                <a:solidFill>
                  <a:srgbClr val="9900CC"/>
                </a:solidFill>
                <a:latin typeface="Times New Roman" panose="02020603050405020304" pitchFamily="2" charset="0"/>
                <a:ea typeface="NEU-HZ-S92" charset="0"/>
                <a:cs typeface="NEU-HZ-S92" charset="0"/>
              </a:rPr>
              <a:t>1.I</a:t>
            </a:r>
            <a:r>
              <a:rPr lang="en-US" altLang="zh-CN" sz="2400" b="1" u="sng" dirty="0" smtClean="0">
                <a:solidFill>
                  <a:srgbClr val="9900CC"/>
                </a:solidFill>
                <a:latin typeface="Times New Roman" panose="02020603050405020304" pitchFamily="2" charset="0"/>
                <a:ea typeface="方正黑体_GBK" charset="0"/>
                <a:cs typeface="方正黑体_GBK" charset="0"/>
              </a:rPr>
              <a:t> </a:t>
            </a:r>
            <a:r>
              <a:rPr lang="en-US" altLang="zh-CN" sz="2400" b="1" u="sng" dirty="0">
                <a:solidFill>
                  <a:srgbClr val="9900CC"/>
                </a:solidFill>
                <a:latin typeface="Times New Roman" panose="02020603050405020304" pitchFamily="2" charset="0"/>
                <a:ea typeface="NEU-HZ-S92" charset="0"/>
                <a:cs typeface="NEU-HZ-S92" charset="0"/>
              </a:rPr>
              <a:t>feel</a:t>
            </a:r>
            <a:r>
              <a:rPr lang="en-US" altLang="zh-CN" sz="2400" b="1" u="sng" dirty="0">
                <a:solidFill>
                  <a:srgbClr val="9900CC"/>
                </a:solidFill>
                <a:latin typeface="Times New Roman" panose="02020603050405020304" pitchFamily="2" charset="0"/>
                <a:ea typeface="方正黑体_GBK" charset="0"/>
                <a:cs typeface="方正黑体_GBK" charset="0"/>
              </a:rPr>
              <a:t> </a:t>
            </a:r>
            <a:r>
              <a:rPr lang="en-US" altLang="zh-CN" sz="2400" b="1" u="sng" dirty="0">
                <a:solidFill>
                  <a:srgbClr val="9900CC"/>
                </a:solidFill>
                <a:latin typeface="Times New Roman" panose="02020603050405020304" pitchFamily="2" charset="0"/>
                <a:ea typeface="NEU-HZ-S92" charset="0"/>
                <a:cs typeface="NEU-HZ-S92" charset="0"/>
              </a:rPr>
              <a:t>the</a:t>
            </a:r>
            <a:r>
              <a:rPr lang="en-US" altLang="zh-CN" sz="2400" b="1" u="sng" dirty="0">
                <a:solidFill>
                  <a:srgbClr val="9900CC"/>
                </a:solidFill>
                <a:latin typeface="Times New Roman" panose="02020603050405020304" pitchFamily="2" charset="0"/>
                <a:ea typeface="方正黑体_GBK" charset="0"/>
                <a:cs typeface="方正黑体_GBK" charset="0"/>
              </a:rPr>
              <a:t> </a:t>
            </a:r>
            <a:r>
              <a:rPr lang="en-US" altLang="zh-CN" sz="2400" b="1" u="sng" dirty="0">
                <a:solidFill>
                  <a:srgbClr val="9900CC"/>
                </a:solidFill>
                <a:latin typeface="Times New Roman" panose="02020603050405020304" pitchFamily="2" charset="0"/>
                <a:ea typeface="NEU-HZ-S92" charset="0"/>
                <a:cs typeface="NEU-HZ-S92" charset="0"/>
              </a:rPr>
              <a:t>same</a:t>
            </a:r>
            <a:r>
              <a:rPr lang="en-US" altLang="zh-CN" sz="2400" b="1" u="sng" dirty="0">
                <a:solidFill>
                  <a:srgbClr val="9900CC"/>
                </a:solidFill>
                <a:latin typeface="Times New Roman" panose="02020603050405020304" pitchFamily="2" charset="0"/>
                <a:ea typeface="方正黑体_GBK" charset="0"/>
                <a:cs typeface="方正黑体_GBK" charset="0"/>
              </a:rPr>
              <a:t> </a:t>
            </a:r>
            <a:r>
              <a:rPr lang="en-US" altLang="zh-CN" sz="2400" b="1" u="sng" dirty="0">
                <a:solidFill>
                  <a:srgbClr val="9900CC"/>
                </a:solidFill>
                <a:latin typeface="Times New Roman" panose="02020603050405020304" pitchFamily="2" charset="0"/>
                <a:ea typeface="NEU-HZ-S92" charset="0"/>
                <a:cs typeface="NEU-HZ-S92" charset="0"/>
              </a:rPr>
              <a:t>way. </a:t>
            </a:r>
            <a:endParaRPr lang="en-US" altLang="zh-CN" sz="2400" b="1" u="sng" dirty="0">
              <a:solidFill>
                <a:srgbClr val="9900CC"/>
              </a:solidFill>
              <a:latin typeface="Times New Roman" panose="02020603050405020304" pitchFamily="2" charset="0"/>
              <a:ea typeface="NEU-HZ-S92" charset="0"/>
              <a:cs typeface="NEU-HZ-S92" charset="0"/>
            </a:endParaRPr>
          </a:p>
          <a:p>
            <a:r>
              <a:rPr lang="zh-CN" altLang="en-US" sz="2400" b="1" u="none" dirty="0" smtClean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   feel </a:t>
            </a:r>
            <a:r>
              <a:rPr lang="en-US" altLang="zh-CN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the</a:t>
            </a:r>
            <a:r>
              <a:rPr lang="en-US" altLang="zh-CN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same</a:t>
            </a:r>
            <a:r>
              <a:rPr lang="en-US" altLang="zh-CN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way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表示“感受相同”。</a:t>
            </a:r>
            <a:r>
              <a:rPr lang="zh-CN" altLang="en-US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feel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是动词</a:t>
            </a:r>
            <a:r>
              <a:rPr lang="en-US" altLang="zh-CN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,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表示“感受</a:t>
            </a:r>
            <a:r>
              <a:rPr lang="en-US" altLang="zh-CN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;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感觉”</a:t>
            </a:r>
            <a:r>
              <a:rPr lang="en-US" altLang="zh-CN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,</a:t>
            </a:r>
            <a:r>
              <a:rPr lang="zh-CN" altLang="en-US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the same way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表示“同样的方法、方式”。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2" charset="0"/>
              <a:ea typeface="NEU-BZ-S92" charset="0"/>
              <a:cs typeface="NEU-BZ-S92" charset="0"/>
            </a:endParaRPr>
          </a:p>
          <a:p>
            <a:pPr marL="0" indent="0"/>
            <a:r>
              <a:rPr lang="en-US" altLang="zh-CN" sz="2400" b="1" i="1" u="none" dirty="0" smtClean="0">
                <a:solidFill>
                  <a:srgbClr val="00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    I</a:t>
            </a:r>
            <a:r>
              <a:rPr lang="en-US" altLang="zh-CN" sz="2400" b="1" i="1" u="none" dirty="0" smtClean="0">
                <a:solidFill>
                  <a:srgbClr val="00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feel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the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same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way.Your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cat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is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really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cute.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我有同感。你的小猫真的很可爱</a:t>
            </a:r>
            <a:r>
              <a:rPr lang="zh-CN" altLang="en-US" sz="2400" b="1" u="none" dirty="0" smtClean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。   </a:t>
            </a:r>
            <a:endParaRPr lang="zh-CN" altLang="en-US" sz="2400" b="1" dirty="0">
              <a:latin typeface="Times New Roman" panose="02020603050405020304" pitchFamily="2" charset="0"/>
            </a:endParaRPr>
          </a:p>
        </p:txBody>
      </p:sp>
      <p:pic>
        <p:nvPicPr>
          <p:cNvPr id="6" name="图片 5" descr="图片107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6343015" y="3507740"/>
            <a:ext cx="1905000" cy="14287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1240790" y="650558"/>
            <a:ext cx="5080000" cy="4846320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</a:ln>
        </p:spPr>
        <p:txBody>
          <a:bodyPr>
            <a:spAutoFit/>
          </a:bodyPr>
          <a:lstStyle/>
          <a:p>
            <a:pPr marL="0" indent="228600"/>
            <a:r>
              <a:rPr lang="en-US" altLang="zh-CN" sz="2400" b="1" u="sng" dirty="0">
                <a:solidFill>
                  <a:srgbClr val="9900CC"/>
                </a:solidFill>
                <a:latin typeface="Times New Roman" panose="02020603050405020304" pitchFamily="2" charset="0"/>
                <a:ea typeface="NEU-HZ-S92" charset="0"/>
                <a:cs typeface="NEU-HZ-S92" charset="0"/>
              </a:rPr>
              <a:t>2.I can’t wait to play music for all my friends. </a:t>
            </a:r>
            <a:endParaRPr lang="en-US" altLang="zh-CN" sz="2400" b="1" u="sng" dirty="0">
              <a:solidFill>
                <a:srgbClr val="9900CC"/>
              </a:solidFill>
              <a:latin typeface="Times New Roman" panose="02020603050405020304" pitchFamily="2" charset="0"/>
              <a:ea typeface="NEU-HZ-S92" charset="0"/>
              <a:cs typeface="NEU-HZ-S92" charset="0"/>
            </a:endParaRPr>
          </a:p>
          <a:p>
            <a:r>
              <a:rPr lang="zh-CN" altLang="en-US" sz="2400" b="1" u="none" dirty="0" smtClean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   can</a:t>
            </a:r>
            <a:r>
              <a:rPr lang="zh-CN" altLang="en-US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’t wait to do something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意为“迫不及待地做某事”,用否定式表达肯定含义。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  <a:p>
            <a:pPr marL="0" indent="228600"/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The children couldn’t wait to run out of the room.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孩子们迫不及待地从房间里跑了出来。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  <a:p>
            <a:r>
              <a:rPr lang="zh-CN" altLang="en-US" sz="2400" b="1" u="none" dirty="0" smtClean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【</a:t>
            </a:r>
            <a:r>
              <a:rPr lang="zh-CN" altLang="en-US" sz="2400" b="1" u="none" dirty="0" smtClean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拓展</a:t>
            </a:r>
            <a:r>
              <a:rPr lang="zh-CN" altLang="en-US" sz="2400" b="1" u="none" dirty="0" smtClean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】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　</a:t>
            </a:r>
            <a:r>
              <a:rPr lang="zh-CN" altLang="en-US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can’t help doing something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意为“情不自禁做某事”。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  <a:p>
            <a:pPr marL="0" indent="228600"/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We couldn’t help laughing at the good news.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听到那个好消息,我们情不自禁地笑了。</a:t>
            </a:r>
            <a:endParaRPr lang="zh-CN" altLang="en-US" sz="2400" b="1" dirty="0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</p:txBody>
      </p:sp>
      <p:pic>
        <p:nvPicPr>
          <p:cNvPr id="6" name="图片 5" descr="图片107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6145530" y="4707890"/>
            <a:ext cx="1905000" cy="14287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1358900" y="1003300"/>
            <a:ext cx="5725160" cy="3017520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marL="0" indent="228600" algn="l"/>
            <a:r>
              <a:rPr lang="zh-CN" altLang="en-US" sz="900" b="0" u="none" dirty="0">
                <a:solidFill>
                  <a:srgbClr val="000000"/>
                </a:solidFill>
                <a:latin typeface="方正书宋_GBK" charset="0"/>
                <a:ea typeface="方正书宋_GBK" charset="0"/>
                <a:cs typeface="方正书宋_GBK" charset="0"/>
              </a:rPr>
              <a:t>　</a:t>
            </a:r>
            <a:r>
              <a:rPr lang="en-US" altLang="zh-CN" sz="2400" b="1" u="sng" dirty="0">
                <a:solidFill>
                  <a:srgbClr val="9900CC"/>
                </a:solidFill>
                <a:latin typeface="Times New Roman" panose="02020603050405020304" pitchFamily="2" charset="0"/>
                <a:ea typeface="NEU-HZ-S92" charset="0"/>
                <a:cs typeface="NEU-HZ-S92" charset="0"/>
              </a:rPr>
              <a:t>3.Why don’t you learn a traditional Chinese dance?  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  <a:p>
            <a:pPr marL="0" indent="228600" algn="l"/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这是否定疑问句,带有反问含义,意为“为什么不……?”与</a:t>
            </a:r>
            <a:r>
              <a:rPr lang="zh-CN" altLang="en-US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why not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同义,</a:t>
            </a:r>
            <a:r>
              <a:rPr lang="zh-CN" altLang="en-US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why don’t you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和</a:t>
            </a:r>
            <a:r>
              <a:rPr lang="zh-CN" altLang="en-US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why not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都接动词原形。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  <a:p>
            <a:pPr marL="0" indent="228600" algn="l"/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Why didn’t you come early this morning?</a:t>
            </a:r>
            <a:endParaRPr lang="en-US" altLang="zh-CN" sz="2400" b="1" i="1" u="none" dirty="0">
              <a:solidFill>
                <a:srgbClr val="0000CC"/>
              </a:solidFill>
              <a:latin typeface="Times New Roman" panose="02020603050405020304" pitchFamily="2" charset="0"/>
              <a:ea typeface="NEU-BZ-S92" charset="0"/>
              <a:cs typeface="NEU-BZ-S92" charset="0"/>
            </a:endParaRPr>
          </a:p>
          <a:p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= 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Why not come early this morning?</a:t>
            </a:r>
            <a:endParaRPr lang="en-US" altLang="zh-CN" sz="2400" b="1" i="1" u="none" dirty="0">
              <a:solidFill>
                <a:srgbClr val="0000CC"/>
              </a:solidFill>
              <a:latin typeface="Times New Roman" panose="02020603050405020304" pitchFamily="2" charset="0"/>
              <a:ea typeface="NEU-BZ-S92" charset="0"/>
              <a:cs typeface="NEU-BZ-S92" charset="0"/>
            </a:endParaRPr>
          </a:p>
          <a:p>
            <a:pPr marL="0" indent="228600" algn="l"/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今天早晨你为什么不早点儿来?</a:t>
            </a:r>
            <a:endParaRPr lang="zh-CN" altLang="en-US" sz="2400" b="1" dirty="0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</p:txBody>
      </p:sp>
      <p:pic>
        <p:nvPicPr>
          <p:cNvPr id="6" name="图片 5" descr="图片107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6619875" y="3692525"/>
            <a:ext cx="1905000" cy="14287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ext Box 123"/>
          <p:cNvSpPr txBox="1"/>
          <p:nvPr/>
        </p:nvSpPr>
        <p:spPr>
          <a:xfrm>
            <a:off x="785178" y="432753"/>
            <a:ext cx="7200900" cy="944880"/>
          </a:xfrm>
          <a:prstGeom prst="rect">
            <a:avLst/>
          </a:prstGeom>
          <a:noFill/>
          <a:ln w="12700">
            <a:noFill/>
          </a:ln>
        </p:spPr>
        <p:txBody>
          <a:bodyPr>
            <a:spAutoFit/>
          </a:bodyPr>
          <a:lstStyle/>
          <a:p>
            <a:pPr lvl="0">
              <a:spcBef>
                <a:spcPct val="50000"/>
              </a:spcBef>
            </a:pPr>
            <a:r>
              <a:rPr lang="en-US" altLang="zh-CN" sz="2800" b="1">
                <a:solidFill>
                  <a:srgbClr val="9900CC"/>
                </a:solidFill>
                <a:latin typeface="Times New Roman" panose="02020603050405020304" pitchFamily="2" charset="0"/>
                <a:ea typeface="宋体" panose="02010600030101010101" pitchFamily="2" charset="-122"/>
              </a:rPr>
              <a:t>Circle the correct words to complete the sentences.</a:t>
            </a:r>
            <a:endParaRPr lang="en-US" altLang="zh-CN" sz="2800" b="1">
              <a:solidFill>
                <a:srgbClr val="9900CC"/>
              </a:solidFill>
              <a:latin typeface="Times New Roman" panose="02020603050405020304" pitchFamily="2" charset="0"/>
              <a:ea typeface="宋体" panose="02010600030101010101" pitchFamily="2" charset="-122"/>
            </a:endParaRPr>
          </a:p>
        </p:txBody>
      </p:sp>
      <p:sp>
        <p:nvSpPr>
          <p:cNvPr id="22532" name="Rectangle 3"/>
          <p:cNvSpPr/>
          <p:nvPr/>
        </p:nvSpPr>
        <p:spPr>
          <a:xfrm>
            <a:off x="534353" y="1377633"/>
            <a:ext cx="7848600" cy="4608512"/>
          </a:xfrm>
          <a:prstGeom prst="rect">
            <a:avLst/>
          </a:prstGeom>
          <a:noFill/>
          <a:ln w="12700">
            <a:noFill/>
          </a:ln>
        </p:spPr>
        <p:txBody>
          <a:bodyPr/>
          <a:lstStyle>
            <a:lvl1pPr marL="342900" lvl="0" indent="-342900" algn="l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•"/>
              <a:defRPr sz="32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lvl="1" indent="-285750" algn="l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–"/>
              <a:defRPr sz="2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lvl="2" indent="-228600" algn="l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lvl="3" indent="-228600" algn="l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–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lvl="4" indent="-228600" algn="l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»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609600" lvl="0" indent="-609600">
              <a:buNone/>
            </a:pPr>
            <a:r>
              <a:rPr lang="en-US" altLang="zh-CN" sz="2800" b="1">
                <a:solidFill>
                  <a:srgbClr val="0000FF"/>
                </a:solidFill>
                <a:latin typeface="Times New Roman" panose="02020603050405020304" pitchFamily="2" charset="0"/>
              </a:rPr>
              <a:t>1. Li Ming thought about their trip to the Silk Road. He (realizes/realized) many things.</a:t>
            </a:r>
            <a:endParaRPr lang="en-US" altLang="zh-CN" sz="2800" b="1">
              <a:solidFill>
                <a:srgbClr val="0000FF"/>
              </a:solidFill>
              <a:latin typeface="Times New Roman" panose="02020603050405020304" pitchFamily="2" charset="0"/>
            </a:endParaRPr>
          </a:p>
          <a:p>
            <a:pPr marL="609600" lvl="0" indent="-609600">
              <a:buNone/>
            </a:pPr>
            <a:r>
              <a:rPr lang="en-US" altLang="zh-CN" sz="2800" b="1">
                <a:solidFill>
                  <a:srgbClr val="0000FF"/>
                </a:solidFill>
                <a:latin typeface="Times New Roman" panose="02020603050405020304" pitchFamily="2" charset="0"/>
              </a:rPr>
              <a:t>2. Our culture is different from (West/ Western) culture.</a:t>
            </a:r>
            <a:endParaRPr lang="en-US" altLang="zh-CN" sz="2800" b="1">
              <a:solidFill>
                <a:srgbClr val="0000FF"/>
              </a:solidFill>
              <a:latin typeface="Times New Roman" panose="02020603050405020304" pitchFamily="2" charset="0"/>
            </a:endParaRPr>
          </a:p>
          <a:p>
            <a:pPr marL="609600" lvl="0" indent="-609600">
              <a:buNone/>
            </a:pPr>
            <a:r>
              <a:rPr lang="en-US" altLang="zh-CN" sz="2800" b="1" err="1">
                <a:solidFill>
                  <a:srgbClr val="0000FF"/>
                </a:solidFill>
                <a:latin typeface="Times New Roman" panose="02020603050405020304" pitchFamily="2" charset="0"/>
              </a:rPr>
              <a:t>3. Yang Liping</a:t>
            </a:r>
            <a:r>
              <a:rPr lang="en-US" altLang="zh-CN" sz="2800" b="1">
                <a:solidFill>
                  <a:srgbClr val="0000FF"/>
                </a:solidFill>
                <a:latin typeface="Times New Roman" panose="02020603050405020304" pitchFamily="2" charset="0"/>
              </a:rPr>
              <a:t> is a great (dancer/dance).</a:t>
            </a:r>
            <a:endParaRPr lang="en-US" altLang="zh-CN" sz="2800" b="1">
              <a:solidFill>
                <a:srgbClr val="0000FF"/>
              </a:solidFill>
              <a:latin typeface="Times New Roman" panose="02020603050405020304" pitchFamily="2" charset="0"/>
            </a:endParaRPr>
          </a:p>
          <a:p>
            <a:pPr marL="609600" lvl="0" indent="-609600">
              <a:buNone/>
            </a:pPr>
            <a:r>
              <a:rPr lang="en-US" altLang="zh-CN" sz="2800" b="1">
                <a:solidFill>
                  <a:srgbClr val="0000FF"/>
                </a:solidFill>
                <a:latin typeface="Times New Roman" panose="02020603050405020304" pitchFamily="2" charset="0"/>
              </a:rPr>
              <a:t>4. Bob is a good basketball (player/play) in our school.</a:t>
            </a:r>
            <a:endParaRPr lang="en-US" altLang="zh-CN" sz="2800" b="1">
              <a:solidFill>
                <a:srgbClr val="0000FF"/>
              </a:solidFill>
              <a:latin typeface="Times New Roman" panose="02020603050405020304" pitchFamily="2" charset="0"/>
            </a:endParaRPr>
          </a:p>
          <a:p>
            <a:pPr marL="609600" lvl="0" indent="-609600">
              <a:buNone/>
            </a:pPr>
            <a:r>
              <a:rPr lang="en-US" altLang="zh-CN" sz="2800" b="1">
                <a:solidFill>
                  <a:srgbClr val="0000FF"/>
                </a:solidFill>
                <a:latin typeface="Times New Roman" panose="02020603050405020304" pitchFamily="2" charset="0"/>
              </a:rPr>
              <a:t>5. Jack wants to (take part/ take part in) the sports meet.</a:t>
            </a:r>
            <a:endParaRPr lang="en-US" altLang="zh-CN" sz="2800" b="1">
              <a:solidFill>
                <a:srgbClr val="0000FF"/>
              </a:solidFill>
              <a:latin typeface="Times New Roman" panose="02020603050405020304" pitchFamily="2" charset="0"/>
            </a:endParaRPr>
          </a:p>
        </p:txBody>
      </p:sp>
      <p:sp>
        <p:nvSpPr>
          <p:cNvPr id="22533" name="椭圆 22532"/>
          <p:cNvSpPr/>
          <p:nvPr/>
        </p:nvSpPr>
        <p:spPr>
          <a:xfrm>
            <a:off x="4142105" y="1903730"/>
            <a:ext cx="1297305" cy="410210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txBody>
          <a:bodyPr/>
          <a:lstStyle/>
          <a:p>
            <a:endParaRPr lang="zh-CN" altLang="en-US" sz="2800" b="1"/>
          </a:p>
        </p:txBody>
      </p:sp>
      <p:sp>
        <p:nvSpPr>
          <p:cNvPr id="22534" name="椭圆 22533"/>
          <p:cNvSpPr/>
          <p:nvPr/>
        </p:nvSpPr>
        <p:spPr>
          <a:xfrm>
            <a:off x="6556375" y="2313940"/>
            <a:ext cx="1296670" cy="488315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txBody>
          <a:bodyPr/>
          <a:lstStyle/>
          <a:p>
            <a:endParaRPr lang="zh-CN" altLang="en-US" sz="2800" b="1"/>
          </a:p>
        </p:txBody>
      </p:sp>
      <p:sp>
        <p:nvSpPr>
          <p:cNvPr id="22535" name="椭圆 22534"/>
          <p:cNvSpPr/>
          <p:nvPr/>
        </p:nvSpPr>
        <p:spPr>
          <a:xfrm>
            <a:off x="4502785" y="3315335"/>
            <a:ext cx="936625" cy="423545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txBody>
          <a:bodyPr/>
          <a:lstStyle/>
          <a:p>
            <a:endParaRPr lang="zh-CN" altLang="en-US" sz="2800" b="1"/>
          </a:p>
        </p:txBody>
      </p:sp>
      <p:sp>
        <p:nvSpPr>
          <p:cNvPr id="22536" name="椭圆 22535"/>
          <p:cNvSpPr/>
          <p:nvPr/>
        </p:nvSpPr>
        <p:spPr>
          <a:xfrm>
            <a:off x="4782503" y="3818255"/>
            <a:ext cx="1081087" cy="503238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txBody>
          <a:bodyPr/>
          <a:lstStyle/>
          <a:p>
            <a:endParaRPr lang="zh-CN" altLang="en-US" sz="2800" b="1"/>
          </a:p>
        </p:txBody>
      </p:sp>
      <p:sp>
        <p:nvSpPr>
          <p:cNvPr id="22537" name="椭圆 22536"/>
          <p:cNvSpPr/>
          <p:nvPr/>
        </p:nvSpPr>
        <p:spPr>
          <a:xfrm>
            <a:off x="4782820" y="4740910"/>
            <a:ext cx="1873250" cy="470535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txBody>
          <a:bodyPr/>
          <a:lstStyle/>
          <a:p>
            <a:endParaRPr lang="zh-CN" altLang="en-US" sz="2800" b="1"/>
          </a:p>
        </p:txBody>
      </p:sp>
      <p:pic>
        <p:nvPicPr>
          <p:cNvPr id="5" name="图片 4" descr="123"/>
          <p:cNvPicPr>
            <a:picLocks noChangeAspect="1"/>
          </p:cNvPicPr>
          <p:nvPr/>
        </p:nvPicPr>
        <p:blipFill>
          <a:blip r:embed="rId1" cstate="print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126480" y="5436870"/>
            <a:ext cx="1337310" cy="1146175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225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2000"/>
                                        <p:tgtEl>
                                          <p:spTgt spid="225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7" dur="2000"/>
                                        <p:tgtEl>
                                          <p:spTgt spid="2253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2" dur="2000"/>
                                        <p:tgtEl>
                                          <p:spTgt spid="2253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7" dur="2000"/>
                                        <p:tgtEl>
                                          <p:spTgt spid="2253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225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225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225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225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225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2" grpId="0" build="p"/>
    </p:bldLst>
  </p:timing>
</p:sld>
</file>

<file path=ppt/theme/theme1.xml><?xml version="1.0" encoding="utf-8"?>
<a:theme xmlns:a="http://schemas.openxmlformats.org/drawingml/2006/main" name="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A7C6E5"/>
      </a:accent1>
      <a:accent2>
        <a:srgbClr val="333399"/>
      </a:accent2>
      <a:accent3>
        <a:srgbClr val="FFFFFF"/>
      </a:accent3>
      <a:accent4>
        <a:srgbClr val="000000"/>
      </a:accent4>
      <a:accent5>
        <a:srgbClr val="D0DFEF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 2007-20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atMod val="350000"/>
                <a:shade val="99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A7C6E5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0DFEF"/>
        </a:accent5>
        <a:accent6>
          <a:srgbClr val="2D2D8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7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9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3C1DA"/>
      </a:accent5>
      <a:accent6>
        <a:srgbClr val="AC4744"/>
      </a:accent6>
      <a:hlink>
        <a:srgbClr val="0000FF"/>
      </a:hlink>
      <a:folHlink>
        <a:srgbClr val="800080"/>
      </a:folHlink>
    </a:clrScheme>
    <a:fontScheme name="Cambria-Calibri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2007-20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atMod val="350000"/>
                <a:shade val="99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2710</Words>
  <Application>WPS 演示</Application>
  <PresentationFormat>全屏显示(4:3)</PresentationFormat>
  <Paragraphs>115</Paragraphs>
  <Slides>12</Slides>
  <Notes>1</Notes>
  <HiddenSlides>0</HiddenSlides>
  <MMClips>1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27" baseType="lpstr">
      <vt:lpstr>Arial</vt:lpstr>
      <vt:lpstr>宋体</vt:lpstr>
      <vt:lpstr>Wingdings</vt:lpstr>
      <vt:lpstr>Aharoni</vt:lpstr>
      <vt:lpstr>Times New Roman</vt:lpstr>
      <vt:lpstr>楷体</vt:lpstr>
      <vt:lpstr>方正书宋_GBK</vt:lpstr>
      <vt:lpstr>NEU-BZ-S92</vt:lpstr>
      <vt:lpstr>微软雅黑</vt:lpstr>
      <vt:lpstr>方正黑体_GBK</vt:lpstr>
      <vt:lpstr>NEU-HZ-S92</vt:lpstr>
      <vt:lpstr>NEU-F5-S92</vt:lpstr>
      <vt:lpstr>Arial Unicode MS</vt:lpstr>
      <vt:lpstr>Segoe Print</vt:lpstr>
      <vt:lpstr>默认设计模板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Administrator</dc:creator>
  <cp:lastModifiedBy>Administrator</cp:lastModifiedBy>
  <cp:revision>80</cp:revision>
  <dcterms:created xsi:type="dcterms:W3CDTF">2015-11-21T07:20:00Z</dcterms:created>
  <dcterms:modified xsi:type="dcterms:W3CDTF">2018-12-29T09:16:31Z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2052-11.1.0.8205</vt:lpwstr>
  </property>
</Properties>
</file>